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fntdata" ContentType="application/x-fontdata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17"/>
  </p:notesMasterIdLst>
  <p:sldIdLst>
    <p:sldId id="256" r:id="rId2"/>
    <p:sldId id="257" r:id="rId3"/>
    <p:sldId id="296" r:id="rId4"/>
    <p:sldId id="274" r:id="rId5"/>
    <p:sldId id="286" r:id="rId6"/>
    <p:sldId id="258" r:id="rId7"/>
    <p:sldId id="261" r:id="rId8"/>
    <p:sldId id="263" r:id="rId9"/>
    <p:sldId id="265" r:id="rId10"/>
    <p:sldId id="264" r:id="rId11"/>
    <p:sldId id="266" r:id="rId12"/>
    <p:sldId id="267" r:id="rId13"/>
    <p:sldId id="268" r:id="rId14"/>
    <p:sldId id="297" r:id="rId15"/>
    <p:sldId id="277" r:id="rId16"/>
  </p:sldIdLst>
  <p:sldSz cx="9144000" cy="5143500" type="screen16x9"/>
  <p:notesSz cx="6858000" cy="9144000"/>
  <p:embeddedFontLst>
    <p:embeddedFont>
      <p:font typeface="Montserrat" panose="020B0604020202020204" charset="-52"/>
      <p:regular r:id="rId18"/>
      <p:bold r:id="rId19"/>
      <p:italic r:id="rId20"/>
      <p:boldItalic r:id="rId21"/>
    </p:embeddedFont>
    <p:embeddedFont>
      <p:font typeface="Crimson Text" panose="020B0604020202020204" charset="0"/>
      <p:regular r:id="rId22"/>
      <p:bold r:id="rId23"/>
      <p:italic r:id="rId24"/>
      <p:boldItalic r:id="rId25"/>
    </p:embeddedFont>
    <p:embeddedFont>
      <p:font typeface="Lato" panose="020B0604020202020204" charset="0"/>
      <p:regular r:id="rId26"/>
      <p:bold r:id="rId27"/>
      <p:italic r:id="rId28"/>
      <p:boldItalic r:id="rId29"/>
    </p:embeddedFont>
    <p:embeddedFont>
      <p:font typeface="Vidaloka" panose="020B0604020202020204" charset="0"/>
      <p:regular r:id="rId30"/>
    </p:embeddedFont>
    <p:embeddedFont>
      <p:font typeface="Sitka Text" pitchFamily="2" charset="0"/>
      <p:regular r:id="rId31"/>
      <p:bold r:id="rId32"/>
      <p:italic r:id="rId33"/>
      <p:boldItalic r:id="rId34"/>
    </p:embeddedFont>
    <p:embeddedFont>
      <p:font typeface="Merriweather Light" panose="020B0604020202020204" charset="-52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B3B3B"/>
    <a:srgbClr val="F3E0ED"/>
    <a:srgbClr val="861881"/>
    <a:srgbClr val="33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2D54D8-03EC-4E0B-B525-70BB18674DE0}">
  <a:tblStyle styleId="{2D2D54D8-03EC-4E0B-B525-70BB18674D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509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c7554a049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c7554a049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cf7a3c503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cf7a3c503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7a9a8b4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7a9a8b4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cc7554a049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cc7554a049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378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07aaa41fe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07aaa41fe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c7554a049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cc7554a049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cc7554a049_0_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8" name="Google Shape;1158;gcc7554a049_0_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f7a3c503a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f7a3c503a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cc7554a049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cc7554a049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05aad17dc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05aad17dc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05aad17dc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05aad17dc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5aad17d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5aad17d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975" y="12483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40000" y="33009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264840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732050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994850" y="1482825"/>
            <a:ext cx="51543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3742850" y="1549875"/>
            <a:ext cx="4545000" cy="12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3742850" y="3039213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5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1677925" y="2511803"/>
            <a:ext cx="3714900" cy="80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3741925" y="148469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831625" y="3244000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30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30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1287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790872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6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3509000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35090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95302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95312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6064875" y="2532051"/>
            <a:ext cx="2126100" cy="4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6064875" y="2948247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30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2714550" y="2366272"/>
            <a:ext cx="3714900" cy="81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339163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2291400" y="307667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122500" y="1073000"/>
            <a:ext cx="6899100" cy="285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3453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1514325" y="318864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58593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58593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1903925" y="1405390"/>
            <a:ext cx="2486100" cy="4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1903925" y="180641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58593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585932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1903925" y="3171118"/>
            <a:ext cx="2486100" cy="4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1903975" y="3565487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798575" y="141791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3975" y="1403976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798625" y="317677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4753975" y="316283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2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699900" y="2821263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699900" y="1675902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7454238" y="4053663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237137" y="-71162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7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5" r:id="rId12"/>
    <p:sldLayoutId id="2147483666" r:id="rId13"/>
    <p:sldLayoutId id="2147483668" r:id="rId14"/>
    <p:sldLayoutId id="2147483676" r:id="rId15"/>
    <p:sldLayoutId id="2147483696" r:id="rId16"/>
    <p:sldLayoutId id="2147483697" r:id="rId17"/>
    <p:sldLayoutId id="2147483698" r:id="rId18"/>
    <p:sldLayoutId id="214748369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t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1108695" y="1038680"/>
            <a:ext cx="7064100" cy="15475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uk-UA" sz="4000" b="1" i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618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-52"/>
              </a:rPr>
              <a:t>Початки кіномистецтва в Україні</a:t>
            </a:r>
            <a:r>
              <a:rPr lang="uk-UA" sz="40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618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-52"/>
              </a:rPr>
              <a:t>. О. Довженко.</a:t>
            </a:r>
            <a:endParaRPr sz="54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8618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-52"/>
            </a:endParaRPr>
          </a:p>
        </p:txBody>
      </p:sp>
      <p:sp>
        <p:nvSpPr>
          <p:cNvPr id="483" name="Google Shape;483;p59"/>
          <p:cNvSpPr txBox="1">
            <a:spLocks noGrp="1"/>
          </p:cNvSpPr>
          <p:nvPr>
            <p:ph type="subTitle" idx="1"/>
          </p:nvPr>
        </p:nvSpPr>
        <p:spPr>
          <a:xfrm>
            <a:off x="2481184" y="2521567"/>
            <a:ext cx="6662816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-UA" sz="1800" b="1" i="1" dirty="0" smtClean="0">
                <a:ln w="9525">
                  <a:solidFill>
                    <a:sysClr val="windowText" lastClr="000000"/>
                  </a:solidFill>
                </a:ln>
                <a:solidFill>
                  <a:srgbClr val="F3E0ED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ontserrat Medium"/>
              </a:rPr>
              <a:t>Виконали</a:t>
            </a:r>
            <a:r>
              <a:rPr lang="uk-UA" sz="1800" b="1" i="1" dirty="0" smtClean="0">
                <a:ln w="9525">
                  <a:solidFill>
                    <a:sysClr val="windowText" lastClr="000000"/>
                  </a:solidFill>
                </a:ln>
                <a:solidFill>
                  <a:schemeClr val="tx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ontserrat Medium"/>
              </a:rPr>
              <a:t> роботу </a:t>
            </a:r>
            <a:r>
              <a:rPr lang="uk-UA" sz="1800" b="1" i="1" dirty="0" err="1" smtClean="0">
                <a:ln w="9525">
                  <a:solidFill>
                    <a:sysClr val="windowText" lastClr="000000"/>
                  </a:solidFill>
                </a:ln>
                <a:solidFill>
                  <a:schemeClr val="tx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ontserrat Medium"/>
              </a:rPr>
              <a:t>Клевчук</a:t>
            </a:r>
            <a:r>
              <a:rPr lang="uk-UA" sz="1800" b="1" i="1" dirty="0" smtClean="0">
                <a:ln w="9525">
                  <a:solidFill>
                    <a:sysClr val="windowText" lastClr="000000"/>
                  </a:solidFill>
                </a:ln>
                <a:solidFill>
                  <a:schemeClr val="tx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ontserrat Medium"/>
              </a:rPr>
              <a:t> Марія та </a:t>
            </a:r>
            <a:r>
              <a:rPr lang="uk-UA" sz="1800" b="1" i="1" dirty="0" err="1" smtClean="0">
                <a:ln w="9525">
                  <a:solidFill>
                    <a:sysClr val="windowText" lastClr="000000"/>
                  </a:solidFill>
                </a:ln>
                <a:solidFill>
                  <a:schemeClr val="tx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ontserrat Medium"/>
              </a:rPr>
              <a:t>Челушкіна</a:t>
            </a:r>
            <a:r>
              <a:rPr lang="uk-UA" sz="1800" b="1" i="1" dirty="0" smtClean="0">
                <a:ln w="9525">
                  <a:solidFill>
                    <a:sysClr val="windowText" lastClr="000000"/>
                  </a:solidFill>
                </a:ln>
                <a:solidFill>
                  <a:schemeClr val="tx2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Montserrat Medium"/>
              </a:rPr>
              <a:t> Валерія.</a:t>
            </a:r>
            <a:endParaRPr sz="1800" b="1" i="1" dirty="0">
              <a:ln w="9525">
                <a:solidFill>
                  <a:sysClr val="windowText" lastClr="000000"/>
                </a:solidFill>
              </a:ln>
              <a:solidFill>
                <a:schemeClr val="tx2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Montserrat Medium"/>
            </a:endParaRPr>
          </a:p>
        </p:txBody>
      </p:sp>
      <p:grpSp>
        <p:nvGrpSpPr>
          <p:cNvPr id="11" name="Google Shape;8903;p145"/>
          <p:cNvGrpSpPr/>
          <p:nvPr/>
        </p:nvGrpSpPr>
        <p:grpSpPr>
          <a:xfrm rot="20100083">
            <a:off x="511333" y="2273103"/>
            <a:ext cx="1486617" cy="1391236"/>
            <a:chOff x="-12643475" y="3657325"/>
            <a:chExt cx="353675" cy="330950"/>
          </a:xfrm>
          <a:gradFill flip="none" rotWithShape="1">
            <a:gsLst>
              <a:gs pos="0">
                <a:srgbClr val="861881">
                  <a:shade val="30000"/>
                  <a:satMod val="115000"/>
                </a:srgbClr>
              </a:gs>
              <a:gs pos="50000">
                <a:srgbClr val="861881">
                  <a:shade val="67500"/>
                  <a:satMod val="115000"/>
                </a:srgbClr>
              </a:gs>
              <a:gs pos="100000">
                <a:srgbClr val="861881">
                  <a:shade val="100000"/>
                  <a:satMod val="115000"/>
                </a:srgbClr>
              </a:gs>
            </a:gsLst>
            <a:lin ang="18900000" scaled="1"/>
            <a:tileRect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2" name="Google Shape;8904;p145"/>
            <p:cNvSpPr/>
            <p:nvPr/>
          </p:nvSpPr>
          <p:spPr>
            <a:xfrm>
              <a:off x="-12580475" y="3719550"/>
              <a:ext cx="19725" cy="19700"/>
            </a:xfrm>
            <a:custGeom>
              <a:avLst/>
              <a:gdLst/>
              <a:ahLst/>
              <a:cxnLst/>
              <a:rect l="l" t="t" r="r" b="b"/>
              <a:pathLst>
                <a:path w="789" h="788" extrusionOk="0">
                  <a:moveTo>
                    <a:pt x="379" y="0"/>
                  </a:moveTo>
                  <a:cubicBezTo>
                    <a:pt x="190" y="0"/>
                    <a:pt x="1" y="189"/>
                    <a:pt x="1" y="410"/>
                  </a:cubicBezTo>
                  <a:cubicBezTo>
                    <a:pt x="1" y="599"/>
                    <a:pt x="190" y="788"/>
                    <a:pt x="379" y="788"/>
                  </a:cubicBezTo>
                  <a:cubicBezTo>
                    <a:pt x="599" y="788"/>
                    <a:pt x="788" y="599"/>
                    <a:pt x="788" y="410"/>
                  </a:cubicBezTo>
                  <a:cubicBezTo>
                    <a:pt x="788" y="189"/>
                    <a:pt x="599" y="0"/>
                    <a:pt x="379" y="0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905;p145"/>
            <p:cNvSpPr/>
            <p:nvPr/>
          </p:nvSpPr>
          <p:spPr>
            <a:xfrm>
              <a:off x="-12456800" y="3719550"/>
              <a:ext cx="19700" cy="19700"/>
            </a:xfrm>
            <a:custGeom>
              <a:avLst/>
              <a:gdLst/>
              <a:ahLst/>
              <a:cxnLst/>
              <a:rect l="l" t="t" r="r" b="b"/>
              <a:pathLst>
                <a:path w="788" h="788" extrusionOk="0">
                  <a:moveTo>
                    <a:pt x="410" y="0"/>
                  </a:moveTo>
                  <a:cubicBezTo>
                    <a:pt x="189" y="0"/>
                    <a:pt x="0" y="189"/>
                    <a:pt x="0" y="410"/>
                  </a:cubicBezTo>
                  <a:cubicBezTo>
                    <a:pt x="0" y="599"/>
                    <a:pt x="189" y="788"/>
                    <a:pt x="410" y="788"/>
                  </a:cubicBezTo>
                  <a:cubicBezTo>
                    <a:pt x="630" y="788"/>
                    <a:pt x="788" y="599"/>
                    <a:pt x="788" y="410"/>
                  </a:cubicBezTo>
                  <a:cubicBezTo>
                    <a:pt x="788" y="189"/>
                    <a:pt x="630" y="0"/>
                    <a:pt x="410" y="0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906;p145"/>
            <p:cNvSpPr/>
            <p:nvPr/>
          </p:nvSpPr>
          <p:spPr>
            <a:xfrm>
              <a:off x="-12643475" y="3657325"/>
              <a:ext cx="268600" cy="144950"/>
            </a:xfrm>
            <a:custGeom>
              <a:avLst/>
              <a:gdLst/>
              <a:ahLst/>
              <a:cxnLst/>
              <a:rect l="l" t="t" r="r" b="b"/>
              <a:pathLst>
                <a:path w="10744" h="5798" extrusionOk="0">
                  <a:moveTo>
                    <a:pt x="2899" y="1670"/>
                  </a:moveTo>
                  <a:cubicBezTo>
                    <a:pt x="3592" y="1670"/>
                    <a:pt x="4159" y="2205"/>
                    <a:pt x="4159" y="2899"/>
                  </a:cubicBezTo>
                  <a:cubicBezTo>
                    <a:pt x="4159" y="3560"/>
                    <a:pt x="3623" y="4159"/>
                    <a:pt x="2899" y="4159"/>
                  </a:cubicBezTo>
                  <a:cubicBezTo>
                    <a:pt x="2237" y="4159"/>
                    <a:pt x="1639" y="3592"/>
                    <a:pt x="1639" y="2899"/>
                  </a:cubicBezTo>
                  <a:cubicBezTo>
                    <a:pt x="1639" y="2205"/>
                    <a:pt x="2206" y="1670"/>
                    <a:pt x="2899" y="1670"/>
                  </a:cubicBezTo>
                  <a:close/>
                  <a:moveTo>
                    <a:pt x="7877" y="1670"/>
                  </a:moveTo>
                  <a:cubicBezTo>
                    <a:pt x="8538" y="1670"/>
                    <a:pt x="9137" y="2205"/>
                    <a:pt x="9137" y="2899"/>
                  </a:cubicBezTo>
                  <a:cubicBezTo>
                    <a:pt x="9137" y="3560"/>
                    <a:pt x="8570" y="4159"/>
                    <a:pt x="7877" y="4159"/>
                  </a:cubicBezTo>
                  <a:cubicBezTo>
                    <a:pt x="7215" y="4159"/>
                    <a:pt x="6616" y="3592"/>
                    <a:pt x="6616" y="2899"/>
                  </a:cubicBezTo>
                  <a:cubicBezTo>
                    <a:pt x="6616" y="2205"/>
                    <a:pt x="7152" y="1670"/>
                    <a:pt x="7877" y="1670"/>
                  </a:cubicBezTo>
                  <a:close/>
                  <a:moveTo>
                    <a:pt x="2899" y="0"/>
                  </a:moveTo>
                  <a:cubicBezTo>
                    <a:pt x="1292" y="0"/>
                    <a:pt x="32" y="1323"/>
                    <a:pt x="32" y="2899"/>
                  </a:cubicBezTo>
                  <a:cubicBezTo>
                    <a:pt x="0" y="4505"/>
                    <a:pt x="1292" y="5797"/>
                    <a:pt x="2899" y="5797"/>
                  </a:cubicBezTo>
                  <a:cubicBezTo>
                    <a:pt x="3970" y="5797"/>
                    <a:pt x="4884" y="5198"/>
                    <a:pt x="5388" y="4379"/>
                  </a:cubicBezTo>
                  <a:cubicBezTo>
                    <a:pt x="5892" y="5230"/>
                    <a:pt x="6805" y="5797"/>
                    <a:pt x="7877" y="5797"/>
                  </a:cubicBezTo>
                  <a:cubicBezTo>
                    <a:pt x="9483" y="5797"/>
                    <a:pt x="10744" y="4505"/>
                    <a:pt x="10744" y="2899"/>
                  </a:cubicBezTo>
                  <a:cubicBezTo>
                    <a:pt x="10744" y="1260"/>
                    <a:pt x="9452" y="0"/>
                    <a:pt x="7877" y="0"/>
                  </a:cubicBezTo>
                  <a:cubicBezTo>
                    <a:pt x="6805" y="0"/>
                    <a:pt x="5892" y="599"/>
                    <a:pt x="5388" y="1418"/>
                  </a:cubicBezTo>
                  <a:cubicBezTo>
                    <a:pt x="4884" y="567"/>
                    <a:pt x="3970" y="0"/>
                    <a:pt x="2899" y="0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907;p145"/>
            <p:cNvSpPr/>
            <p:nvPr/>
          </p:nvSpPr>
          <p:spPr>
            <a:xfrm>
              <a:off x="-12581250" y="3905425"/>
              <a:ext cx="62250" cy="20500"/>
            </a:xfrm>
            <a:custGeom>
              <a:avLst/>
              <a:gdLst/>
              <a:ahLst/>
              <a:cxnLst/>
              <a:rect l="l" t="t" r="r" b="b"/>
              <a:pathLst>
                <a:path w="2490" h="820" extrusionOk="0">
                  <a:moveTo>
                    <a:pt x="0" y="0"/>
                  </a:moveTo>
                  <a:lnTo>
                    <a:pt x="0" y="819"/>
                  </a:lnTo>
                  <a:lnTo>
                    <a:pt x="2489" y="819"/>
                  </a:lnTo>
                  <a:lnTo>
                    <a:pt x="2489" y="0"/>
                  </a:ln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908;p145"/>
            <p:cNvSpPr/>
            <p:nvPr/>
          </p:nvSpPr>
          <p:spPr>
            <a:xfrm>
              <a:off x="-12643475" y="3802250"/>
              <a:ext cx="269400" cy="185900"/>
            </a:xfrm>
            <a:custGeom>
              <a:avLst/>
              <a:gdLst/>
              <a:ahLst/>
              <a:cxnLst/>
              <a:rect l="l" t="t" r="r" b="b"/>
              <a:pathLst>
                <a:path w="10776" h="7436" extrusionOk="0">
                  <a:moveTo>
                    <a:pt x="7057" y="1670"/>
                  </a:moveTo>
                  <a:cubicBezTo>
                    <a:pt x="7278" y="1670"/>
                    <a:pt x="7436" y="1859"/>
                    <a:pt x="7436" y="2048"/>
                  </a:cubicBezTo>
                  <a:cubicBezTo>
                    <a:pt x="7436" y="2300"/>
                    <a:pt x="7247" y="2489"/>
                    <a:pt x="7057" y="2489"/>
                  </a:cubicBezTo>
                  <a:cubicBezTo>
                    <a:pt x="6805" y="2489"/>
                    <a:pt x="6616" y="2300"/>
                    <a:pt x="6616" y="2048"/>
                  </a:cubicBezTo>
                  <a:cubicBezTo>
                    <a:pt x="6616" y="1859"/>
                    <a:pt x="6805" y="1670"/>
                    <a:pt x="7057" y="1670"/>
                  </a:cubicBezTo>
                  <a:close/>
                  <a:moveTo>
                    <a:pt x="8696" y="1670"/>
                  </a:moveTo>
                  <a:cubicBezTo>
                    <a:pt x="8948" y="1670"/>
                    <a:pt x="9137" y="1859"/>
                    <a:pt x="9137" y="2048"/>
                  </a:cubicBezTo>
                  <a:cubicBezTo>
                    <a:pt x="9137" y="2300"/>
                    <a:pt x="8948" y="2489"/>
                    <a:pt x="8696" y="2489"/>
                  </a:cubicBezTo>
                  <a:cubicBezTo>
                    <a:pt x="8475" y="2489"/>
                    <a:pt x="8318" y="2300"/>
                    <a:pt x="8318" y="2048"/>
                  </a:cubicBezTo>
                  <a:cubicBezTo>
                    <a:pt x="8255" y="1859"/>
                    <a:pt x="8475" y="1670"/>
                    <a:pt x="8696" y="1670"/>
                  </a:cubicBezTo>
                  <a:close/>
                  <a:moveTo>
                    <a:pt x="5388" y="3277"/>
                  </a:moveTo>
                  <a:cubicBezTo>
                    <a:pt x="5640" y="3277"/>
                    <a:pt x="5829" y="3466"/>
                    <a:pt x="5829" y="3686"/>
                  </a:cubicBezTo>
                  <a:lnTo>
                    <a:pt x="5829" y="5356"/>
                  </a:lnTo>
                  <a:cubicBezTo>
                    <a:pt x="5829" y="5608"/>
                    <a:pt x="5640" y="5797"/>
                    <a:pt x="5388" y="5797"/>
                  </a:cubicBezTo>
                  <a:lnTo>
                    <a:pt x="2080" y="5797"/>
                  </a:lnTo>
                  <a:cubicBezTo>
                    <a:pt x="1859" y="5797"/>
                    <a:pt x="1639" y="5608"/>
                    <a:pt x="1639" y="5356"/>
                  </a:cubicBezTo>
                  <a:lnTo>
                    <a:pt x="1639" y="3686"/>
                  </a:lnTo>
                  <a:cubicBezTo>
                    <a:pt x="1639" y="3466"/>
                    <a:pt x="1859" y="3277"/>
                    <a:pt x="2080" y="3277"/>
                  </a:cubicBezTo>
                  <a:close/>
                  <a:moveTo>
                    <a:pt x="5230" y="0"/>
                  </a:moveTo>
                  <a:cubicBezTo>
                    <a:pt x="4600" y="504"/>
                    <a:pt x="3781" y="819"/>
                    <a:pt x="2899" y="819"/>
                  </a:cubicBezTo>
                  <a:cubicBezTo>
                    <a:pt x="2080" y="819"/>
                    <a:pt x="1324" y="536"/>
                    <a:pt x="756" y="126"/>
                  </a:cubicBezTo>
                  <a:cubicBezTo>
                    <a:pt x="315" y="315"/>
                    <a:pt x="32" y="756"/>
                    <a:pt x="32" y="1260"/>
                  </a:cubicBezTo>
                  <a:lnTo>
                    <a:pt x="32" y="6206"/>
                  </a:lnTo>
                  <a:cubicBezTo>
                    <a:pt x="0" y="6900"/>
                    <a:pt x="536" y="7435"/>
                    <a:pt x="1261" y="7435"/>
                  </a:cubicBezTo>
                  <a:lnTo>
                    <a:pt x="9515" y="7435"/>
                  </a:lnTo>
                  <a:cubicBezTo>
                    <a:pt x="10208" y="7435"/>
                    <a:pt x="10775" y="6900"/>
                    <a:pt x="10775" y="6206"/>
                  </a:cubicBezTo>
                  <a:lnTo>
                    <a:pt x="10775" y="1260"/>
                  </a:lnTo>
                  <a:cubicBezTo>
                    <a:pt x="10775" y="756"/>
                    <a:pt x="10460" y="315"/>
                    <a:pt x="10082" y="126"/>
                  </a:cubicBezTo>
                  <a:cubicBezTo>
                    <a:pt x="9452" y="536"/>
                    <a:pt x="8727" y="819"/>
                    <a:pt x="7908" y="819"/>
                  </a:cubicBezTo>
                  <a:cubicBezTo>
                    <a:pt x="7057" y="819"/>
                    <a:pt x="6270" y="504"/>
                    <a:pt x="5577" y="0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909;p145"/>
            <p:cNvSpPr/>
            <p:nvPr/>
          </p:nvSpPr>
          <p:spPr>
            <a:xfrm>
              <a:off x="-12352850" y="3802125"/>
              <a:ext cx="63050" cy="186150"/>
            </a:xfrm>
            <a:custGeom>
              <a:avLst/>
              <a:gdLst/>
              <a:ahLst/>
              <a:cxnLst/>
              <a:rect l="l" t="t" r="r" b="b"/>
              <a:pathLst>
                <a:path w="2522" h="7446" extrusionOk="0">
                  <a:moveTo>
                    <a:pt x="2092" y="0"/>
                  </a:moveTo>
                  <a:cubicBezTo>
                    <a:pt x="2035" y="0"/>
                    <a:pt x="1976" y="10"/>
                    <a:pt x="1923" y="37"/>
                  </a:cubicBezTo>
                  <a:lnTo>
                    <a:pt x="1" y="982"/>
                  </a:lnTo>
                  <a:lnTo>
                    <a:pt x="1" y="6464"/>
                  </a:lnTo>
                  <a:lnTo>
                    <a:pt x="1923" y="7409"/>
                  </a:lnTo>
                  <a:cubicBezTo>
                    <a:pt x="1976" y="7435"/>
                    <a:pt x="2035" y="7445"/>
                    <a:pt x="2092" y="7445"/>
                  </a:cubicBezTo>
                  <a:cubicBezTo>
                    <a:pt x="2170" y="7445"/>
                    <a:pt x="2246" y="7427"/>
                    <a:pt x="2301" y="7409"/>
                  </a:cubicBezTo>
                  <a:cubicBezTo>
                    <a:pt x="2427" y="7314"/>
                    <a:pt x="2521" y="7220"/>
                    <a:pt x="2521" y="7062"/>
                  </a:cubicBezTo>
                  <a:lnTo>
                    <a:pt x="2521" y="415"/>
                  </a:lnTo>
                  <a:cubicBezTo>
                    <a:pt x="2521" y="257"/>
                    <a:pt x="2427" y="131"/>
                    <a:pt x="2301" y="37"/>
                  </a:cubicBezTo>
                  <a:cubicBezTo>
                    <a:pt x="2246" y="18"/>
                    <a:pt x="2170" y="0"/>
                    <a:pt x="2092" y="0"/>
                  </a:cubicBezTo>
                  <a:close/>
                </a:path>
              </a:pathLst>
            </a:custGeom>
            <a:grpFill/>
            <a:ln w="12700">
              <a:solidFill>
                <a:srgbClr val="FFFFFF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0" y="4151131"/>
            <a:ext cx="458515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ru-RU" i="1" dirty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srgbClr val="FFFFFF">
                      <a:alpha val="40000"/>
                    </a:srgbClr>
                  </a:outerShdw>
                </a:effectLst>
                <a:latin typeface="Sitka Text" pitchFamily="2" charset="0"/>
              </a:rPr>
              <a:t>«Народ</a:t>
            </a:r>
            <a:r>
              <a:rPr lang="uk-UA" i="1" dirty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srgbClr val="FFFFFF">
                      <a:alpha val="40000"/>
                    </a:srgbClr>
                  </a:outerShdw>
                </a:effectLst>
                <a:latin typeface="Sitka Text" pitchFamily="2" charset="0"/>
              </a:rPr>
              <a:t>, що не знає своєї історії, є народ сліпців».</a:t>
            </a:r>
          </a:p>
          <a:p>
            <a:pPr>
              <a:lnSpc>
                <a:spcPts val="2000"/>
              </a:lnSpc>
            </a:pPr>
            <a:r>
              <a:rPr lang="uk-UA" i="1" dirty="0" smtClean="0">
                <a:ln w="3175">
                  <a:noFill/>
                </a:ln>
                <a:solidFill>
                  <a:schemeClr val="tx1"/>
                </a:solidFill>
                <a:effectLst>
                  <a:outerShdw blurRad="50800" dist="38100" algn="l" rotWithShape="0">
                    <a:srgbClr val="FFFFFF">
                      <a:alpha val="40000"/>
                    </a:srgbClr>
                  </a:outerShdw>
                </a:effectLst>
                <a:latin typeface="Sitka Text" pitchFamily="2" charset="0"/>
              </a:rPr>
              <a:t>		            Олександр Довженко.</a:t>
            </a:r>
            <a:endParaRPr lang="uk-UA" i="1" dirty="0">
              <a:ln w="3175">
                <a:noFill/>
              </a:ln>
              <a:solidFill>
                <a:schemeClr val="tx1"/>
              </a:solidFill>
              <a:effectLst>
                <a:outerShdw blurRad="50800" dist="38100" algn="l" rotWithShape="0">
                  <a:srgbClr val="FFFFFF">
                    <a:alpha val="40000"/>
                  </a:srgbClr>
                </a:outerShdw>
              </a:effectLst>
              <a:latin typeface="Sitka Tex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953629" y="441876"/>
            <a:ext cx="5190371" cy="4260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3" algn="ctr" defTabSz="720000">
              <a:lnSpc>
                <a:spcPts val="2500"/>
              </a:lnSpc>
            </a:pPr>
            <a:r>
              <a:rPr lang="uk-UA" dirty="0" smtClean="0">
                <a:latin typeface="Sitka Text" pitchFamily="2" charset="0"/>
              </a:rPr>
              <a:t>Найвищу </a:t>
            </a:r>
            <a:r>
              <a:rPr lang="uk-UA" dirty="0">
                <a:latin typeface="Sitka Text" pitchFamily="2" charset="0"/>
              </a:rPr>
              <a:t>оцінку і визнання світова кіно-громадськість віддала картині "Земля", включивши її до списку дванадцяти кращих фільмів усіх часів і народів.</a:t>
            </a:r>
          </a:p>
          <a:p>
            <a:pPr marL="114300" lvl="3" algn="ctr" defTabSz="720000">
              <a:lnSpc>
                <a:spcPts val="2500"/>
              </a:lnSpc>
            </a:pPr>
            <a:r>
              <a:rPr lang="uk-UA" dirty="0" smtClean="0">
                <a:latin typeface="Sitka Text" pitchFamily="2" charset="0"/>
              </a:rPr>
              <a:t>Проте </a:t>
            </a:r>
            <a:r>
              <a:rPr lang="uk-UA" dirty="0">
                <a:latin typeface="Sitka Text" pitchFamily="2" charset="0"/>
              </a:rPr>
              <a:t>доля цієї стрічки не була легкою та безхмарною. З нищівною критикою на адресу "Землі" виступив поет Д. </a:t>
            </a:r>
            <a:r>
              <a:rPr lang="uk-UA" dirty="0" err="1">
                <a:latin typeface="Sitka Text" pitchFamily="2" charset="0"/>
              </a:rPr>
              <a:t>Бедний</a:t>
            </a:r>
            <a:r>
              <a:rPr lang="uk-UA" dirty="0">
                <a:latin typeface="Sitka Text" pitchFamily="2" charset="0"/>
              </a:rPr>
              <a:t>, звинувативши О. Довженка у надмірному біологізмі та недостатньому художньому осмисленні протистояння "більшовики – куркулі". Нині очевидно, що проблема колективізації була для режисера тільки поштовхом до створення фільму. Дослідники його творчості неодноразово зауважували, що важливе місце в образній системі "Землі" посідає мотив смерті, який не сприймається як трагедія. </a:t>
            </a:r>
          </a:p>
        </p:txBody>
      </p:sp>
      <p:pic>
        <p:nvPicPr>
          <p:cNvPr id="8" name="officeArt object" descr="вставлене-зображення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762" y="334207"/>
            <a:ext cx="3020352" cy="217217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50762" y="2571949"/>
            <a:ext cx="929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 smtClean="0">
                <a:latin typeface="Sitka Text" pitchFamily="2" charset="0"/>
              </a:rPr>
              <a:t>Кадри з фільму «Земля».</a:t>
            </a:r>
            <a:endParaRPr lang="uk-UA" sz="1200" i="1" dirty="0">
              <a:latin typeface="Sitka Text" pitchFamily="2" charset="0"/>
            </a:endParaRPr>
          </a:p>
        </p:txBody>
      </p:sp>
      <p:pic>
        <p:nvPicPr>
          <p:cNvPr id="11" name="officeArt object" descr="вставлене-зображення.tif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6731" y="2571949"/>
            <a:ext cx="2856898" cy="219820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3" name="Прямоугольник 12"/>
          <p:cNvSpPr/>
          <p:nvPr/>
        </p:nvSpPr>
        <p:spPr>
          <a:xfrm>
            <a:off x="50762" y="334208"/>
            <a:ext cx="3020352" cy="2172170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1096731" y="2571948"/>
            <a:ext cx="2856898" cy="2198209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621660" y="380056"/>
            <a:ext cx="7900680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3" indent="-285750" algn="ctr" defTabSz="72000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uk-UA" dirty="0" smtClean="0">
                <a:latin typeface="Sitka Text" pitchFamily="2" charset="0"/>
              </a:rPr>
              <a:t>Перехідною </a:t>
            </a:r>
            <a:r>
              <a:rPr lang="uk-UA" dirty="0">
                <a:latin typeface="Sitka Text" pitchFamily="2" charset="0"/>
              </a:rPr>
              <a:t>ланкою від другого до третього періоду творчості </a:t>
            </a:r>
            <a:r>
              <a:rPr lang="uk-UA" dirty="0" smtClean="0">
                <a:latin typeface="Sitka Text" pitchFamily="2" charset="0"/>
              </a:rPr>
              <a:t>Довженка </a:t>
            </a:r>
            <a:r>
              <a:rPr lang="uk-UA" dirty="0">
                <a:latin typeface="Sitka Text" pitchFamily="2" charset="0"/>
              </a:rPr>
              <a:t>став фільм "Іван" – </a:t>
            </a:r>
            <a:r>
              <a:rPr lang="uk-UA" dirty="0" err="1">
                <a:latin typeface="Sitka Text" pitchFamily="2" charset="0"/>
              </a:rPr>
              <a:t>кінооповідь</a:t>
            </a:r>
            <a:r>
              <a:rPr lang="uk-UA" dirty="0">
                <a:latin typeface="Sitka Text" pitchFamily="2" charset="0"/>
              </a:rPr>
              <a:t> про будівництво Дніпрогесу. Ця стрічка, з одного боку, була, безперечно, новаторською, оскільки в ній режисер уперше використав звук, а з </a:t>
            </a:r>
            <a:r>
              <a:rPr lang="uk-UA" dirty="0" smtClean="0">
                <a:latin typeface="Sitka Text" pitchFamily="2" charset="0"/>
              </a:rPr>
              <a:t>іншого </a:t>
            </a:r>
            <a:r>
              <a:rPr lang="uk-UA" dirty="0">
                <a:latin typeface="Sitka Text" pitchFamily="2" charset="0"/>
              </a:rPr>
              <a:t>– засвідчила початок процесу трансформації у творчості. Після зйомок </a:t>
            </a:r>
            <a:r>
              <a:rPr lang="uk-UA" dirty="0" smtClean="0">
                <a:latin typeface="Sitka Text" pitchFamily="2" charset="0"/>
              </a:rPr>
              <a:t>Олександра направили </a:t>
            </a:r>
            <a:r>
              <a:rPr lang="uk-UA" dirty="0">
                <a:latin typeface="Sitka Text" pitchFamily="2" charset="0"/>
              </a:rPr>
              <a:t>на "</a:t>
            </a:r>
            <a:r>
              <a:rPr lang="uk-UA" dirty="0" err="1">
                <a:latin typeface="Sitka Text" pitchFamily="2" charset="0"/>
              </a:rPr>
              <a:t>Мосфільм</a:t>
            </a:r>
            <a:r>
              <a:rPr lang="uk-UA" dirty="0">
                <a:latin typeface="Sitka Text" pitchFamily="2" charset="0"/>
              </a:rPr>
              <a:t>" із завданням поставити картину про будівництво нового міста на Далекому Сході – "Аероград". Цей фільм став першою частиною трилогії "соціального замовлення", до якої також увійшли картини "Щорс" та «Мічурін</a:t>
            </a:r>
            <a:r>
              <a:rPr lang="uk-UA" dirty="0" smtClean="0">
                <a:latin typeface="Sitka Text" pitchFamily="2" charset="0"/>
              </a:rPr>
              <a:t>». Командно-адміністративна </a:t>
            </a:r>
            <a:r>
              <a:rPr lang="uk-UA" dirty="0">
                <a:latin typeface="Sitka Text" pitchFamily="2" charset="0"/>
              </a:rPr>
              <a:t>система дедалі активніше втручалася в творчі пошуки митця, вимагаючи від нього виконання ідеологічних настанов. Доказом цього став фільм «Щорс". У фільмі уперше в творчості О. Довженка починає звучати мотив трагічної самотності. Тут знову виникають теми життя і смерті, нерозривності </a:t>
            </a:r>
            <a:r>
              <a:rPr lang="uk-UA" dirty="0" err="1">
                <a:latin typeface="Sitka Text" pitchFamily="2" charset="0"/>
              </a:rPr>
              <a:t>зв'язків</a:t>
            </a:r>
            <a:r>
              <a:rPr lang="uk-UA" dirty="0">
                <a:latin typeface="Sitka Text" pitchFamily="2" charset="0"/>
              </a:rPr>
              <a:t> між людиною й землею, що були засадничими у фільмах "Звенигора" та "Земля". </a:t>
            </a:r>
          </a:p>
          <a:p>
            <a:pPr marL="400050" lvl="3" indent="-285750" defTabSz="720000">
              <a:lnSpc>
                <a:spcPts val="2500"/>
              </a:lnSpc>
              <a:buFont typeface="Wingdings" panose="05000000000000000000" pitchFamily="2" charset="2"/>
              <a:buChar char="Ø"/>
            </a:pPr>
            <a:endParaRPr lang="uk-UA" dirty="0">
              <a:latin typeface="Sitka Tex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-98676" y="294736"/>
            <a:ext cx="5333072" cy="3618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3" defTabSz="720000">
              <a:lnSpc>
                <a:spcPts val="2500"/>
              </a:lnSpc>
            </a:pPr>
            <a:r>
              <a:rPr lang="uk-UA" dirty="0" smtClean="0">
                <a:latin typeface="Sitka Text" pitchFamily="2" charset="0"/>
              </a:rPr>
              <a:t>	Свого </a:t>
            </a:r>
            <a:r>
              <a:rPr lang="uk-UA" dirty="0">
                <a:latin typeface="Sitka Text" pitchFamily="2" charset="0"/>
              </a:rPr>
              <a:t>апогею тема трагічної самотності досягає в останній ігровій і першій кольоровій картині режисера – "Мічурін". Стрічку було створено у період, коли розпочалося переслідування генетики. Цей факт обов'язково мав бути відображений у фільмі, на що й було вказано О. Довженку. Саме тому від первісного задуму режисера – показати красу землі, цвітіння її садів і людину, яка намагається цю красу примножити, – не залишилося майже нічого. На екрані з'явився один із найпопулярніших героїв тогочасної державної міфології, який кидає виклик законам природи. </a:t>
            </a:r>
          </a:p>
        </p:txBody>
      </p:sp>
      <p:pic>
        <p:nvPicPr>
          <p:cNvPr id="10" name="officeArt object" descr="вставлене-зображення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6493" y="783489"/>
            <a:ext cx="3363595" cy="249174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" name="Прямоугольник 10"/>
          <p:cNvSpPr/>
          <p:nvPr/>
        </p:nvSpPr>
        <p:spPr>
          <a:xfrm>
            <a:off x="481320" y="3775816"/>
            <a:ext cx="8662680" cy="695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3" defTabSz="720000">
              <a:lnSpc>
                <a:spcPts val="2500"/>
              </a:lnSpc>
            </a:pPr>
            <a:r>
              <a:rPr lang="uk-UA" dirty="0" smtClean="0">
                <a:latin typeface="Sitka Text" pitchFamily="2" charset="0"/>
              </a:rPr>
              <a:t>Мічурінську ідею було офіційно визнано й проголошено єдино правильною. Всі її основні принципи були відтворені в останньому варіанті фільму «Мічурін".</a:t>
            </a:r>
            <a:endParaRPr lang="uk-UA" dirty="0">
              <a:latin typeface="Sitka Text" pitchFamily="2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325486" y="783489"/>
            <a:ext cx="3364602" cy="2491740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>
          <a:xfrm>
            <a:off x="0" y="294736"/>
            <a:ext cx="9144000" cy="2336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3" algn="ctr" defTabSz="720000">
              <a:lnSpc>
                <a:spcPts val="2500"/>
              </a:lnSpc>
            </a:pPr>
            <a:r>
              <a:rPr lang="uk-UA" dirty="0" smtClean="0">
                <a:latin typeface="Sitka Text" pitchFamily="2" charset="0"/>
              </a:rPr>
              <a:t>Особливе </a:t>
            </a:r>
            <a:r>
              <a:rPr lang="uk-UA" dirty="0">
                <a:latin typeface="Sitka Text" pitchFamily="2" charset="0"/>
              </a:rPr>
              <a:t>місце у творчості О. Довженка посідає кінодокументалістика, передусім дилогія "Битва за нашу Радянську Україну" і "Перемога на правобережній Україні", знята режисером у роки Великої Вітчизняної війни. Кожний кадр із цих фільмів був сповнений почуттям гордості за свій народ, духом патріотизму, вірою в перемогу над ворогом.</a:t>
            </a:r>
          </a:p>
          <a:p>
            <a:pPr marL="114300" lvl="3" algn="ctr" defTabSz="720000">
              <a:lnSpc>
                <a:spcPts val="2500"/>
              </a:lnSpc>
            </a:pPr>
            <a:r>
              <a:rPr lang="uk-UA" dirty="0">
                <a:latin typeface="Sitka Text" pitchFamily="2" charset="0"/>
              </a:rPr>
              <a:t>Отже, навіть побіжний аналіз створеного режисером переконує, що О. Довженко – непересічна особистість, феномен якої є явищем не тільки українського, а й світового кіномистецтва.</a:t>
            </a:r>
          </a:p>
          <a:p>
            <a:pPr marL="114300" lvl="3" defTabSz="720000">
              <a:lnSpc>
                <a:spcPts val="2500"/>
              </a:lnSpc>
            </a:pPr>
            <a:endParaRPr lang="uk-UA" dirty="0">
              <a:latin typeface="Sitka Text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045" y="2379513"/>
            <a:ext cx="3076678" cy="230750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1" b="10028"/>
          <a:stretch/>
        </p:blipFill>
        <p:spPr>
          <a:xfrm>
            <a:off x="703890" y="2379513"/>
            <a:ext cx="3835217" cy="2307509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703890" y="2379512"/>
            <a:ext cx="3835217" cy="2307509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Прямоугольник 18"/>
          <p:cNvSpPr/>
          <p:nvPr/>
        </p:nvSpPr>
        <p:spPr>
          <a:xfrm>
            <a:off x="5258045" y="2379511"/>
            <a:ext cx="3076678" cy="2307509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88;p60"/>
          <p:cNvSpPr txBox="1">
            <a:spLocks noGrp="1"/>
          </p:cNvSpPr>
          <p:nvPr>
            <p:ph type="title"/>
          </p:nvPr>
        </p:nvSpPr>
        <p:spPr>
          <a:xfrm>
            <a:off x="1802486" y="287143"/>
            <a:ext cx="55390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uk-UA" sz="2400" b="1" i="1" dirty="0" smtClean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Висновки.</a:t>
            </a:r>
            <a:endParaRPr lang="uk-UA" sz="2400" b="1" dirty="0">
              <a:ln w="12700">
                <a:solidFill>
                  <a:srgbClr val="FFFFFF"/>
                </a:solidFill>
                <a:prstDash val="solid"/>
              </a:ln>
              <a:gradFill flip="none" rotWithShape="1">
                <a:gsLst>
                  <a:gs pos="0">
                    <a:srgbClr val="861881">
                      <a:shade val="30000"/>
                      <a:satMod val="115000"/>
                    </a:srgbClr>
                  </a:gs>
                  <a:gs pos="50000">
                    <a:srgbClr val="861881">
                      <a:shade val="67500"/>
                      <a:satMod val="115000"/>
                    </a:srgbClr>
                  </a:gs>
                  <a:gs pos="100000">
                    <a:srgbClr val="861881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25590" y="859843"/>
            <a:ext cx="7492818" cy="3618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lvl="3" algn="ctr" defTabSz="720000">
              <a:lnSpc>
                <a:spcPts val="2500"/>
              </a:lnSpc>
            </a:pPr>
            <a:r>
              <a:rPr lang="uk-UA" dirty="0">
                <a:latin typeface="Sitka Text" pitchFamily="2" charset="0"/>
              </a:rPr>
              <a:t>Олександр Довженко </a:t>
            </a:r>
            <a:r>
              <a:rPr lang="uk-UA" dirty="0" err="1">
                <a:latin typeface="Sitka Text" pitchFamily="2" charset="0"/>
              </a:rPr>
              <a:t>вніс</a:t>
            </a:r>
            <a:r>
              <a:rPr lang="uk-UA" dirty="0">
                <a:latin typeface="Sitka Text" pitchFamily="2" charset="0"/>
              </a:rPr>
              <a:t> значний вклад у розвиток кінематографу в Україні та світі. Його фільми відображають національну ідентичність та духовність українського народу, </a:t>
            </a:r>
            <a:r>
              <a:rPr lang="uk-UA" dirty="0" err="1" smtClean="0">
                <a:latin typeface="Sitka Text" pitchFamily="2" charset="0"/>
              </a:rPr>
              <a:t>пропагандуючи</a:t>
            </a:r>
            <a:r>
              <a:rPr lang="uk-UA" dirty="0" smtClean="0">
                <a:latin typeface="Sitka Text" pitchFamily="2" charset="0"/>
              </a:rPr>
              <a:t> </a:t>
            </a:r>
            <a:r>
              <a:rPr lang="uk-UA" dirty="0">
                <a:latin typeface="Sitka Text" pitchFamily="2" charset="0"/>
              </a:rPr>
              <a:t>українську культуру та історію. Через використання автентичних образів, місць та тематики, він зумів показати світові унікальність та багатство української культури</a:t>
            </a:r>
            <a:r>
              <a:rPr lang="uk-UA" dirty="0" smtClean="0">
                <a:latin typeface="Sitka Text" pitchFamily="2" charset="0"/>
              </a:rPr>
              <a:t>.</a:t>
            </a:r>
            <a:endParaRPr lang="uk-UA" dirty="0">
              <a:latin typeface="Sitka Text" pitchFamily="2" charset="0"/>
            </a:endParaRPr>
          </a:p>
          <a:p>
            <a:pPr marL="114300" lvl="3" algn="ctr" defTabSz="720000">
              <a:lnSpc>
                <a:spcPts val="2500"/>
              </a:lnSpc>
            </a:pPr>
            <a:r>
              <a:rPr lang="uk-UA" dirty="0">
                <a:latin typeface="Sitka Text" pitchFamily="2" charset="0"/>
              </a:rPr>
              <a:t>Довженкове кіно є не лише творчим досягненням, а й важливим документом історії та культури України. Він відкрив нові можливості для українських кінематографістів, створивши підґрунтя для розвитку національної кінематографії. Таким чином, творчість Довженка можна вважати важливим кроком у становленні та розширенні українського кінематографу як частини світової культурної спадщини.</a:t>
            </a:r>
            <a:endParaRPr lang="uk-UA" dirty="0"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122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82;p59"/>
          <p:cNvSpPr txBox="1">
            <a:spLocks/>
          </p:cNvSpPr>
          <p:nvPr/>
        </p:nvSpPr>
        <p:spPr>
          <a:xfrm>
            <a:off x="1039950" y="2148481"/>
            <a:ext cx="7064100" cy="8465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 b="0" i="0" u="none" strike="noStrike" cap="none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sz="30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4000" b="1" i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618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-52"/>
              </a:rPr>
              <a:t>Дякуємо</a:t>
            </a:r>
            <a:r>
              <a:rPr lang="ru-RU" sz="40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618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-52"/>
              </a:rPr>
              <a:t> за </a:t>
            </a:r>
            <a:r>
              <a:rPr lang="ru-RU" sz="4000" b="1" i="1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618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-52"/>
              </a:rPr>
              <a:t>увагу</a:t>
            </a:r>
            <a:r>
              <a:rPr lang="ru-RU" sz="4000" b="1" i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6188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20B0604020202020204" charset="-52"/>
              </a:rPr>
              <a:t>!</a:t>
            </a:r>
            <a:endParaRPr lang="ru-RU" sz="5400" b="1" i="1" dirty="0">
              <a:ln w="9525">
                <a:solidFill>
                  <a:schemeClr val="bg1"/>
                </a:solidFill>
                <a:prstDash val="solid"/>
              </a:ln>
              <a:solidFill>
                <a:srgbClr val="86188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20B0604020202020204" charset="-52"/>
            </a:endParaRPr>
          </a:p>
        </p:txBody>
      </p:sp>
      <p:sp>
        <p:nvSpPr>
          <p:cNvPr id="7" name="Google Shape;6702;p141"/>
          <p:cNvSpPr/>
          <p:nvPr/>
        </p:nvSpPr>
        <p:spPr>
          <a:xfrm rot="1190243">
            <a:off x="8176416" y="382573"/>
            <a:ext cx="602331" cy="531826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  <p:sp>
        <p:nvSpPr>
          <p:cNvPr id="8" name="Google Shape;6702;p141"/>
          <p:cNvSpPr/>
          <p:nvPr/>
        </p:nvSpPr>
        <p:spPr>
          <a:xfrm rot="20330608">
            <a:off x="8179723" y="4232905"/>
            <a:ext cx="602331" cy="531826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9" name="Google Shape;6702;p141"/>
          <p:cNvSpPr/>
          <p:nvPr/>
        </p:nvSpPr>
        <p:spPr>
          <a:xfrm rot="-1200000">
            <a:off x="364833" y="382573"/>
            <a:ext cx="602331" cy="531826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0" name="Google Shape;6702;p141"/>
          <p:cNvSpPr/>
          <p:nvPr/>
        </p:nvSpPr>
        <p:spPr>
          <a:xfrm rot="1190243">
            <a:off x="364414" y="4228553"/>
            <a:ext cx="602331" cy="531826"/>
          </a:xfrm>
          <a:custGeom>
            <a:avLst/>
            <a:gdLst/>
            <a:ahLst/>
            <a:cxnLst/>
            <a:rect l="l" t="t" r="r" b="b"/>
            <a:pathLst>
              <a:path w="19273" h="17017" extrusionOk="0">
                <a:moveTo>
                  <a:pt x="5119" y="1"/>
                </a:moveTo>
                <a:cubicBezTo>
                  <a:pt x="2198" y="1"/>
                  <a:pt x="0" y="2389"/>
                  <a:pt x="0" y="5554"/>
                </a:cubicBezTo>
                <a:cubicBezTo>
                  <a:pt x="0" y="8974"/>
                  <a:pt x="2744" y="11311"/>
                  <a:pt x="6902" y="14855"/>
                </a:cubicBezTo>
                <a:cubicBezTo>
                  <a:pt x="7607" y="15458"/>
                  <a:pt x="8408" y="16138"/>
                  <a:pt x="9239" y="16867"/>
                </a:cubicBezTo>
                <a:cubicBezTo>
                  <a:pt x="9352" y="16966"/>
                  <a:pt x="9493" y="17016"/>
                  <a:pt x="9635" y="17016"/>
                </a:cubicBezTo>
                <a:cubicBezTo>
                  <a:pt x="9776" y="17016"/>
                  <a:pt x="9918" y="16966"/>
                  <a:pt x="10031" y="16867"/>
                </a:cubicBezTo>
                <a:cubicBezTo>
                  <a:pt x="10862" y="16138"/>
                  <a:pt x="11663" y="15458"/>
                  <a:pt x="12370" y="14855"/>
                </a:cubicBezTo>
                <a:cubicBezTo>
                  <a:pt x="16526" y="11314"/>
                  <a:pt x="19272" y="8974"/>
                  <a:pt x="19272" y="5554"/>
                </a:cubicBezTo>
                <a:cubicBezTo>
                  <a:pt x="19272" y="2389"/>
                  <a:pt x="17071" y="1"/>
                  <a:pt x="14153" y="1"/>
                </a:cubicBezTo>
                <a:cubicBezTo>
                  <a:pt x="13105" y="1"/>
                  <a:pt x="12148" y="332"/>
                  <a:pt x="11301" y="986"/>
                </a:cubicBezTo>
                <a:cubicBezTo>
                  <a:pt x="10491" y="1612"/>
                  <a:pt x="9952" y="2410"/>
                  <a:pt x="9636" y="2991"/>
                </a:cubicBezTo>
                <a:cubicBezTo>
                  <a:pt x="9317" y="2410"/>
                  <a:pt x="8778" y="1612"/>
                  <a:pt x="7968" y="986"/>
                </a:cubicBezTo>
                <a:cubicBezTo>
                  <a:pt x="7122" y="332"/>
                  <a:pt x="6164" y="1"/>
                  <a:pt x="5119" y="1"/>
                </a:cubicBezTo>
                <a:close/>
              </a:path>
            </a:pathLst>
          </a:custGeom>
          <a:noFill/>
          <a:ln w="12700">
            <a:solidFill>
              <a:srgbClr val="FF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35D7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0"/>
          <p:cNvSpPr txBox="1">
            <a:spLocks noGrp="1"/>
          </p:cNvSpPr>
          <p:nvPr>
            <p:ph type="title"/>
          </p:nvPr>
        </p:nvSpPr>
        <p:spPr>
          <a:xfrm>
            <a:off x="1802486" y="287143"/>
            <a:ext cx="55390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uk-UA" sz="2400" b="1" i="1" dirty="0" smtClean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Виникнення кіно в Україні.</a:t>
            </a:r>
            <a:endParaRPr lang="uk-UA" sz="2400" b="1" dirty="0">
              <a:ln w="12700">
                <a:solidFill>
                  <a:srgbClr val="FFFFFF"/>
                </a:solidFill>
                <a:prstDash val="solid"/>
              </a:ln>
              <a:gradFill flip="none" rotWithShape="1">
                <a:gsLst>
                  <a:gs pos="0">
                    <a:srgbClr val="861881">
                      <a:shade val="30000"/>
                      <a:satMod val="115000"/>
                    </a:srgbClr>
                  </a:gs>
                  <a:gs pos="50000">
                    <a:srgbClr val="861881">
                      <a:shade val="67500"/>
                      <a:satMod val="115000"/>
                    </a:srgbClr>
                  </a:gs>
                  <a:gs pos="100000">
                    <a:srgbClr val="861881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2" name="Текст 1"/>
          <p:cNvSpPr>
            <a:spLocks noGrp="1"/>
          </p:cNvSpPr>
          <p:nvPr>
            <p:ph type="body" idx="1"/>
          </p:nvPr>
        </p:nvSpPr>
        <p:spPr>
          <a:xfrm>
            <a:off x="-59206" y="701735"/>
            <a:ext cx="5821899" cy="4081906"/>
          </a:xfrm>
        </p:spPr>
        <p:txBody>
          <a:bodyPr/>
          <a:lstStyle/>
          <a:p>
            <a:pPr marL="114300" indent="0">
              <a:lnSpc>
                <a:spcPts val="2600"/>
              </a:lnSpc>
              <a:buNone/>
            </a:pPr>
            <a:r>
              <a:rPr lang="uk-UA" sz="1400" dirty="0" smtClean="0">
                <a:latin typeface="Sitka Text" pitchFamily="2" charset="0"/>
              </a:rPr>
              <a:t>	Кіномистецтво </a:t>
            </a:r>
            <a:r>
              <a:rPr lang="uk-UA" sz="1400" dirty="0">
                <a:latin typeface="Sitka Text" pitchFamily="2" charset="0"/>
              </a:rPr>
              <a:t>в Україні бере свій початок </a:t>
            </a:r>
            <a:r>
              <a:rPr lang="uk-UA" sz="1400" dirty="0" smtClean="0">
                <a:latin typeface="Sitka Text" pitchFamily="2" charset="0"/>
              </a:rPr>
              <a:t>у </a:t>
            </a:r>
            <a:r>
              <a:rPr lang="uk-UA" sz="1400" dirty="0">
                <a:latin typeface="Sitka Text" pitchFamily="2" charset="0"/>
              </a:rPr>
              <a:t>1893 </a:t>
            </a:r>
            <a:r>
              <a:rPr lang="uk-UA" sz="1400" dirty="0" smtClean="0">
                <a:latin typeface="Sitka Text" pitchFamily="2" charset="0"/>
              </a:rPr>
              <a:t>році. </a:t>
            </a:r>
            <a:r>
              <a:rPr lang="uk-UA" sz="1400" dirty="0">
                <a:latin typeface="Sitka Text" pitchFamily="2" charset="0"/>
              </a:rPr>
              <a:t>Саме тоді, Йосип Тимченко, механік Одеського університету, зібрав перший у світі апарат, що вмів знімати та відтворювати </a:t>
            </a:r>
            <a:r>
              <a:rPr lang="uk-UA" sz="1400" dirty="0" smtClean="0">
                <a:latin typeface="Sitka Text" pitchFamily="2" charset="0"/>
              </a:rPr>
              <a:t>кіно - кінескоп. </a:t>
            </a:r>
            <a:r>
              <a:rPr lang="uk-UA" sz="1400" dirty="0">
                <a:latin typeface="Sitka Text" pitchFamily="2" charset="0"/>
              </a:rPr>
              <a:t>В той період кінематограф називали «рухомою фотографією». Перший фільм був знятий Альфредом </a:t>
            </a:r>
            <a:r>
              <a:rPr lang="uk-UA" sz="1400" dirty="0" err="1">
                <a:latin typeface="Sitka Text" pitchFamily="2" charset="0"/>
              </a:rPr>
              <a:t>Федецьким</a:t>
            </a:r>
            <a:r>
              <a:rPr lang="uk-UA" sz="1400" dirty="0">
                <a:latin typeface="Sitka Text" pitchFamily="2" charset="0"/>
              </a:rPr>
              <a:t> у Харкові 1896 року, але на звичне для нас кіно це схожим не було. Стрічка мала назву </a:t>
            </a:r>
            <a:r>
              <a:rPr lang="uk-UA" sz="1400" dirty="0" smtClean="0">
                <a:latin typeface="Sitka Text" pitchFamily="2" charset="0"/>
              </a:rPr>
              <a:t>«Перенесення</a:t>
            </a:r>
            <a:endParaRPr lang="uk-UA" sz="1400" dirty="0">
              <a:latin typeface="Sitka Text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446" y="859843"/>
            <a:ext cx="1626137" cy="2088616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05"/>
          <a:stretch/>
        </p:blipFill>
        <p:spPr>
          <a:xfrm>
            <a:off x="7387562" y="2742688"/>
            <a:ext cx="1703844" cy="20990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9231" y="2922112"/>
            <a:ext cx="1626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 smtClean="0">
                <a:latin typeface="Sitka Text" pitchFamily="2" charset="0"/>
              </a:rPr>
              <a:t>Йосип Тимченко.</a:t>
            </a:r>
            <a:endParaRPr lang="uk-UA" sz="1200" i="1" dirty="0">
              <a:latin typeface="Sitka Text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32055" y="2485542"/>
            <a:ext cx="16942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 smtClean="0">
                <a:latin typeface="Sitka Text" pitchFamily="2" charset="0"/>
              </a:rPr>
              <a:t>Альфред </a:t>
            </a:r>
            <a:r>
              <a:rPr lang="uk-UA" sz="1200" i="1" dirty="0" err="1" smtClean="0">
                <a:latin typeface="Sitka Text" pitchFamily="2" charset="0"/>
              </a:rPr>
              <a:t>Федецький</a:t>
            </a:r>
            <a:r>
              <a:rPr lang="uk-UA" sz="1200" i="1" dirty="0" smtClean="0">
                <a:latin typeface="Sitka Text" pitchFamily="2" charset="0"/>
              </a:rPr>
              <a:t>.</a:t>
            </a:r>
            <a:endParaRPr lang="uk-UA" sz="1200" i="1" dirty="0">
              <a:latin typeface="Sitka Text" pitchFamily="2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5712446" y="859843"/>
            <a:ext cx="1626137" cy="2088616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0" name="Прямоугольник 9"/>
          <p:cNvSpPr/>
          <p:nvPr/>
        </p:nvSpPr>
        <p:spPr>
          <a:xfrm>
            <a:off x="7383415" y="2742687"/>
            <a:ext cx="1707991" cy="2099027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1" name="Текст 1"/>
          <p:cNvSpPr txBox="1">
            <a:spLocks/>
          </p:cNvSpPr>
          <p:nvPr/>
        </p:nvSpPr>
        <p:spPr>
          <a:xfrm>
            <a:off x="-59206" y="3019932"/>
            <a:ext cx="7540579" cy="1811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 sz="14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114300" indent="0">
              <a:lnSpc>
                <a:spcPts val="2600"/>
              </a:lnSpc>
              <a:buFont typeface="Lato"/>
              <a:buNone/>
            </a:pPr>
            <a:r>
              <a:rPr lang="uk-UA" sz="1400" dirty="0" smtClean="0">
                <a:latin typeface="Sitka Text" pitchFamily="2" charset="0"/>
              </a:rPr>
              <a:t>чудотворної ікони Божої матері з </a:t>
            </a:r>
            <a:r>
              <a:rPr lang="uk-UA" sz="1400" dirty="0" err="1" smtClean="0">
                <a:latin typeface="Sitka Text" pitchFamily="2" charset="0"/>
              </a:rPr>
              <a:t>Курязького</a:t>
            </a:r>
            <a:r>
              <a:rPr lang="uk-UA" sz="1400" dirty="0" smtClean="0">
                <a:latin typeface="Sitka Text" pitchFamily="2" charset="0"/>
              </a:rPr>
              <a:t> монастиря в Харківський Покровський монастир». Назва одразу ж описує сюжет цієї роботи завдовжки у дві хвилини. Завдяки цій стрічці </a:t>
            </a:r>
            <a:r>
              <a:rPr lang="uk-UA" sz="1400" dirty="0" err="1" smtClean="0">
                <a:latin typeface="Sitka Text" pitchFamily="2" charset="0"/>
              </a:rPr>
              <a:t>Федецький</a:t>
            </a:r>
            <a:r>
              <a:rPr lang="uk-UA" sz="1400" dirty="0" smtClean="0">
                <a:latin typeface="Sitka Text" pitchFamily="2" charset="0"/>
              </a:rPr>
              <a:t> став першим українським оператором хронікально-документальних кінофільмів.</a:t>
            </a:r>
            <a:endParaRPr lang="uk-UA" sz="1400" dirty="0">
              <a:latin typeface="Sitka Tex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8;p60"/>
          <p:cNvSpPr txBox="1">
            <a:spLocks noGrp="1"/>
          </p:cNvSpPr>
          <p:nvPr>
            <p:ph type="title"/>
          </p:nvPr>
        </p:nvSpPr>
        <p:spPr>
          <a:xfrm>
            <a:off x="1802486" y="287143"/>
            <a:ext cx="55390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uk-UA" sz="2400" b="1" i="1" dirty="0" smtClean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Розвиток кіно в Україні.</a:t>
            </a:r>
            <a:endParaRPr lang="uk-UA" sz="2400" b="1" dirty="0">
              <a:ln w="12700">
                <a:solidFill>
                  <a:srgbClr val="FFFFFF"/>
                </a:solidFill>
                <a:prstDash val="solid"/>
              </a:ln>
              <a:gradFill flip="none" rotWithShape="1">
                <a:gsLst>
                  <a:gs pos="0">
                    <a:srgbClr val="861881">
                      <a:shade val="30000"/>
                      <a:satMod val="115000"/>
                    </a:srgbClr>
                  </a:gs>
                  <a:gs pos="50000">
                    <a:srgbClr val="861881">
                      <a:shade val="67500"/>
                      <a:satMod val="115000"/>
                    </a:srgbClr>
                  </a:gs>
                  <a:gs pos="100000">
                    <a:srgbClr val="861881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2788765"/>
            <a:ext cx="8801922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defTabSz="720000">
              <a:lnSpc>
                <a:spcPts val="2500"/>
              </a:lnSpc>
            </a:pPr>
            <a:r>
              <a:rPr lang="uk-UA" dirty="0" smtClean="0">
                <a:latin typeface="Sitka Text" pitchFamily="2" charset="0"/>
              </a:rPr>
              <a:t>	Фільми </a:t>
            </a:r>
            <a:r>
              <a:rPr lang="uk-UA" dirty="0">
                <a:latin typeface="Sitka Text" pitchFamily="2" charset="0"/>
              </a:rPr>
              <a:t>на політичну тематику </a:t>
            </a:r>
            <a:r>
              <a:rPr lang="uk-UA" dirty="0" smtClean="0">
                <a:latin typeface="Sitka Text" pitchFamily="2" charset="0"/>
              </a:rPr>
              <a:t>були заборонені царським урядом. Багато </a:t>
            </a:r>
            <a:r>
              <a:rPr lang="uk-UA" dirty="0">
                <a:latin typeface="Sitka Text" pitchFamily="2" charset="0"/>
              </a:rPr>
              <a:t>перших українських фільмів обмежували цензурою або направляли у потрібне владі русло. На територію України присилали багато російських акторів, сценаристів, режисерів. </a:t>
            </a:r>
            <a:r>
              <a:rPr lang="uk-UA" dirty="0" smtClean="0">
                <a:latin typeface="Sitka Text" pitchFamily="2" charset="0"/>
              </a:rPr>
              <a:t> Станом </a:t>
            </a:r>
            <a:r>
              <a:rPr lang="uk-UA" dirty="0">
                <a:latin typeface="Sitka Text" pitchFamily="2" charset="0"/>
              </a:rPr>
              <a:t>на 1919 рік, проукраїнські фільми створювались лише в одній студії - «</a:t>
            </a:r>
            <a:r>
              <a:rPr lang="uk-UA" dirty="0" err="1">
                <a:latin typeface="Sitka Text" pitchFamily="2" charset="0"/>
              </a:rPr>
              <a:t>УкраїнФільм</a:t>
            </a:r>
            <a:r>
              <a:rPr lang="uk-UA" dirty="0" smtClean="0">
                <a:latin typeface="Sitka Text" pitchFamily="2" charset="0"/>
              </a:rPr>
              <a:t>», </a:t>
            </a:r>
            <a:r>
              <a:rPr lang="uk-UA" dirty="0">
                <a:latin typeface="Sitka Text" pitchFamily="2" charset="0"/>
              </a:rPr>
              <a:t>утвореної в УНР на чолі з Павлом </a:t>
            </a:r>
            <a:r>
              <a:rPr lang="uk-UA" dirty="0" smtClean="0">
                <a:latin typeface="Sitka Text" pitchFamily="2" charset="0"/>
              </a:rPr>
              <a:t>Скоропадським та в якій переважно знімали документальну хроніку. </a:t>
            </a:r>
            <a:r>
              <a:rPr lang="uk-UA" dirty="0">
                <a:latin typeface="Sitka Text" pitchFamily="2" charset="0"/>
              </a:rPr>
              <a:t>Вона </a:t>
            </a:r>
            <a:r>
              <a:rPr lang="uk-UA" dirty="0" smtClean="0">
                <a:latin typeface="Sitka Text" pitchFamily="2" charset="0"/>
              </a:rPr>
              <a:t>проіснувала лише </a:t>
            </a:r>
            <a:r>
              <a:rPr lang="uk-UA" dirty="0">
                <a:latin typeface="Sitka Text" pitchFamily="2" charset="0"/>
              </a:rPr>
              <a:t>1 </a:t>
            </a:r>
            <a:r>
              <a:rPr lang="uk-UA" dirty="0" smtClean="0">
                <a:latin typeface="Sitka Text" pitchFamily="2" charset="0"/>
              </a:rPr>
              <a:t>рік (1918-1919рр.).</a:t>
            </a:r>
            <a:endParaRPr lang="uk-UA" dirty="0">
              <a:latin typeface="Sitka Text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4702180" y="816336"/>
            <a:ext cx="4441820" cy="20159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defTabSz="720000">
              <a:lnSpc>
                <a:spcPts val="2500"/>
              </a:lnSpc>
            </a:pPr>
            <a:r>
              <a:rPr lang="uk-UA" dirty="0" smtClean="0">
                <a:latin typeface="Sitka Text" pitchFamily="2" charset="0"/>
              </a:rPr>
              <a:t>	Вже </a:t>
            </a:r>
            <a:r>
              <a:rPr lang="uk-UA" dirty="0">
                <a:latin typeface="Sitka Text" pitchFamily="2" charset="0"/>
              </a:rPr>
              <a:t>у 1912 році українське кіно </a:t>
            </a:r>
            <a:r>
              <a:rPr lang="uk-UA" dirty="0" err="1">
                <a:latin typeface="Sitka Text" pitchFamily="2" charset="0"/>
              </a:rPr>
              <a:t>укорінювалнсь</a:t>
            </a:r>
            <a:r>
              <a:rPr lang="uk-UA" dirty="0">
                <a:latin typeface="Sitka Text" pitchFamily="2" charset="0"/>
              </a:rPr>
              <a:t>, адже вже створювались кіновиробництва і </a:t>
            </a:r>
            <a:r>
              <a:rPr lang="uk-UA" dirty="0" smtClean="0">
                <a:latin typeface="Sitka Text" pitchFamily="2" charset="0"/>
              </a:rPr>
              <a:t>виходило </a:t>
            </a:r>
            <a:r>
              <a:rPr lang="uk-UA" dirty="0">
                <a:latin typeface="Sitka Text" pitchFamily="2" charset="0"/>
              </a:rPr>
              <a:t>20 кінофільмів переважно комедійного та побутового жанру</a:t>
            </a:r>
            <a:r>
              <a:rPr lang="uk-UA" dirty="0" smtClean="0">
                <a:latin typeface="Sitka Text" pitchFamily="2" charset="0"/>
              </a:rPr>
              <a:t>. Першим українським </a:t>
            </a:r>
            <a:r>
              <a:rPr lang="uk-UA" dirty="0">
                <a:latin typeface="Sitka Text" pitchFamily="2" charset="0"/>
              </a:rPr>
              <a:t>ігровим кіно вважається «Запорізька Січ» Данила Сахненка 1912 </a:t>
            </a:r>
            <a:r>
              <a:rPr lang="uk-UA" dirty="0" smtClean="0">
                <a:latin typeface="Sitka Text" pitchFamily="2" charset="0"/>
              </a:rPr>
              <a:t>року.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244" y="816336"/>
            <a:ext cx="3474501" cy="195564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982032" y="816336"/>
            <a:ext cx="3484713" cy="1955648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88;p60"/>
          <p:cNvSpPr txBox="1">
            <a:spLocks noGrp="1"/>
          </p:cNvSpPr>
          <p:nvPr>
            <p:ph type="title"/>
          </p:nvPr>
        </p:nvSpPr>
        <p:spPr>
          <a:xfrm>
            <a:off x="1098597" y="425290"/>
            <a:ext cx="718363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uk-UA" sz="2400" b="1" i="1" dirty="0" smtClean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Українське кіномистецтво за кордоном.</a:t>
            </a:r>
            <a:endParaRPr lang="uk-UA" sz="2400" b="1" dirty="0">
              <a:ln w="12700">
                <a:solidFill>
                  <a:srgbClr val="FFFFFF"/>
                </a:solidFill>
                <a:prstDash val="solid"/>
              </a:ln>
              <a:gradFill flip="none" rotWithShape="1">
                <a:gsLst>
                  <a:gs pos="0">
                    <a:srgbClr val="861881">
                      <a:shade val="30000"/>
                      <a:satMod val="115000"/>
                    </a:srgbClr>
                  </a:gs>
                  <a:gs pos="50000">
                    <a:srgbClr val="861881">
                      <a:shade val="67500"/>
                      <a:satMod val="115000"/>
                    </a:srgbClr>
                  </a:gs>
                  <a:gs pos="100000">
                    <a:srgbClr val="861881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502966" y="1334595"/>
            <a:ext cx="5864862" cy="2298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algn="ctr" defTabSz="720000">
              <a:lnSpc>
                <a:spcPts val="2500"/>
              </a:lnSpc>
              <a:buNone/>
            </a:pPr>
            <a:r>
              <a:rPr lang="uk-UA" dirty="0" smtClean="0">
                <a:latin typeface="Sitka Text" pitchFamily="2" charset="0"/>
              </a:rPr>
              <a:t>Євген </a:t>
            </a:r>
            <a:r>
              <a:rPr lang="uk-UA" dirty="0">
                <a:latin typeface="Sitka Text" pitchFamily="2" charset="0"/>
              </a:rPr>
              <a:t>Антонович </a:t>
            </a:r>
            <a:r>
              <a:rPr lang="uk-UA" dirty="0" err="1" smtClean="0">
                <a:latin typeface="Sitka Text" pitchFamily="2" charset="0"/>
              </a:rPr>
              <a:t>Слабченко</a:t>
            </a:r>
            <a:r>
              <a:rPr lang="uk-UA" dirty="0" smtClean="0">
                <a:latin typeface="Sitka Text" pitchFamily="2" charset="0"/>
              </a:rPr>
              <a:t> (Євген </a:t>
            </a:r>
            <a:r>
              <a:rPr lang="uk-UA" dirty="0" err="1" smtClean="0">
                <a:latin typeface="Sitka Text" pitchFamily="2" charset="0"/>
              </a:rPr>
              <a:t>Деслав</a:t>
            </a:r>
            <a:r>
              <a:rPr lang="uk-UA" dirty="0" smtClean="0">
                <a:latin typeface="Sitka Text" pitchFamily="2" charset="0"/>
              </a:rPr>
              <a:t>) </a:t>
            </a:r>
            <a:r>
              <a:rPr lang="uk-UA" dirty="0">
                <a:latin typeface="Sitka Text" pitchFamily="2" charset="0"/>
              </a:rPr>
              <a:t>- французький та Іспанський кінорежисер українського походження. Він займався пропагандою українського кіно за кордоном. У 1926-у році Україна зайняла друге місце після США за імпортом фільмів у Німеччину. А в другій половині 1927р. українські кіно постійно згадувалося в європейській пресі. 1929р. українські кіно закуповуються в США та Японію.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488;p60"/>
          <p:cNvSpPr txBox="1">
            <a:spLocks noGrp="1"/>
          </p:cNvSpPr>
          <p:nvPr>
            <p:ph type="title"/>
          </p:nvPr>
        </p:nvSpPr>
        <p:spPr>
          <a:xfrm>
            <a:off x="901243" y="287143"/>
            <a:ext cx="72296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uk-UA" sz="2400" b="1" i="1" dirty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Всеукраїнське </a:t>
            </a:r>
            <a:r>
              <a:rPr lang="uk-UA" sz="2400" b="1" i="1" dirty="0" err="1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фотокіноуправління</a:t>
            </a:r>
            <a:r>
              <a:rPr lang="uk-UA" sz="2400" b="1" i="1" dirty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.</a:t>
            </a:r>
            <a:endParaRPr lang="uk-UA" sz="2400" b="1" dirty="0">
              <a:ln w="12700">
                <a:solidFill>
                  <a:srgbClr val="FFFFFF"/>
                </a:solidFill>
                <a:prstDash val="solid"/>
              </a:ln>
              <a:gradFill flip="none" rotWithShape="1">
                <a:gsLst>
                  <a:gs pos="0">
                    <a:srgbClr val="861881">
                      <a:shade val="30000"/>
                      <a:satMod val="115000"/>
                    </a:srgbClr>
                  </a:gs>
                  <a:gs pos="50000">
                    <a:srgbClr val="861881">
                      <a:shade val="67500"/>
                      <a:satMod val="115000"/>
                    </a:srgbClr>
                  </a:gs>
                  <a:gs pos="100000">
                    <a:srgbClr val="861881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981006" y="640826"/>
            <a:ext cx="7070154" cy="412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defTabSz="720000">
              <a:lnSpc>
                <a:spcPts val="2500"/>
              </a:lnSpc>
              <a:buNone/>
            </a:pPr>
            <a:r>
              <a:rPr lang="uk-UA" sz="1200" i="1" dirty="0" smtClean="0">
                <a:latin typeface="Sitka Text" pitchFamily="2" charset="0"/>
              </a:rPr>
              <a:t>Всеукраїнське</a:t>
            </a:r>
            <a:r>
              <a:rPr lang="ru-RU" sz="1200" i="1" dirty="0" smtClean="0">
                <a:latin typeface="Sitka Text" pitchFamily="2" charset="0"/>
              </a:rPr>
              <a:t> </a:t>
            </a:r>
            <a:r>
              <a:rPr lang="uk-UA" sz="1200" i="1" dirty="0" err="1" smtClean="0">
                <a:latin typeface="Sitka Text" pitchFamily="2" charset="0"/>
              </a:rPr>
              <a:t>фотокіноуправління</a:t>
            </a:r>
            <a:r>
              <a:rPr lang="ru-RU" sz="1200" i="1" dirty="0" smtClean="0">
                <a:latin typeface="Sitka Text" pitchFamily="2" charset="0"/>
              </a:rPr>
              <a:t> </a:t>
            </a:r>
            <a:r>
              <a:rPr lang="ru-RU" sz="1200" i="1" dirty="0">
                <a:latin typeface="Sitka Text" pitchFamily="2" charset="0"/>
              </a:rPr>
              <a:t>(ВУФКУ) — </a:t>
            </a:r>
            <a:r>
              <a:rPr lang="ru-RU" sz="1200" i="1" dirty="0" err="1" smtClean="0">
                <a:latin typeface="Sitka Text" pitchFamily="2" charset="0"/>
              </a:rPr>
              <a:t>це</a:t>
            </a:r>
            <a:r>
              <a:rPr lang="ru-RU" sz="1200" i="1" dirty="0" smtClean="0">
                <a:latin typeface="Sitka Text" pitchFamily="2" charset="0"/>
              </a:rPr>
              <a:t> </a:t>
            </a:r>
            <a:r>
              <a:rPr lang="ru-RU" sz="1200" i="1" dirty="0" err="1" smtClean="0">
                <a:latin typeface="Sitka Text" pitchFamily="2" charset="0"/>
              </a:rPr>
              <a:t>державна</a:t>
            </a:r>
            <a:r>
              <a:rPr lang="ru-RU" sz="1200" i="1" dirty="0" smtClean="0">
                <a:latin typeface="Sitka Text" pitchFamily="2" charset="0"/>
              </a:rPr>
              <a:t> </a:t>
            </a:r>
            <a:r>
              <a:rPr lang="ru-RU" sz="1200" i="1" dirty="0" err="1">
                <a:latin typeface="Sitka Text" pitchFamily="2" charset="0"/>
              </a:rPr>
              <a:t>кінематографічна</a:t>
            </a:r>
            <a:r>
              <a:rPr lang="ru-RU" sz="1200" i="1" dirty="0">
                <a:latin typeface="Sitka Text" pitchFamily="2" charset="0"/>
              </a:rPr>
              <a:t> </a:t>
            </a:r>
            <a:r>
              <a:rPr lang="ru-RU" sz="1200" i="1" dirty="0" err="1" smtClean="0">
                <a:latin typeface="Sitka Text" pitchFamily="2" charset="0"/>
              </a:rPr>
              <a:t>організація</a:t>
            </a:r>
            <a:r>
              <a:rPr lang="ru-RU" sz="1200" i="1" dirty="0" smtClean="0">
                <a:latin typeface="Sitka Text" pitchFamily="2" charset="0"/>
              </a:rPr>
              <a:t>.</a:t>
            </a:r>
            <a:endParaRPr lang="uk-UA" sz="1200" i="1" dirty="0">
              <a:latin typeface="Sitka Text" pitchFamily="2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167" y="1470521"/>
            <a:ext cx="2366695" cy="2784347"/>
          </a:xfrm>
          <a:prstGeom prst="rect">
            <a:avLst/>
          </a:prstGeom>
        </p:spPr>
      </p:pic>
      <p:sp>
        <p:nvSpPr>
          <p:cNvPr id="35" name="Прямоугольник 34"/>
          <p:cNvSpPr/>
          <p:nvPr/>
        </p:nvSpPr>
        <p:spPr>
          <a:xfrm>
            <a:off x="396350" y="1213526"/>
            <a:ext cx="5864862" cy="3298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algn="ctr" defTabSz="720000">
              <a:lnSpc>
                <a:spcPts val="2500"/>
              </a:lnSpc>
              <a:buNone/>
            </a:pPr>
            <a:r>
              <a:rPr lang="uk-UA" dirty="0" err="1" smtClean="0">
                <a:latin typeface="Sitka Text" pitchFamily="2" charset="0"/>
              </a:rPr>
              <a:t>Всеукраїнськое</a:t>
            </a:r>
            <a:r>
              <a:rPr lang="uk-UA" dirty="0" smtClean="0">
                <a:latin typeface="Sitka Text" pitchFamily="2" charset="0"/>
              </a:rPr>
              <a:t> </a:t>
            </a:r>
            <a:r>
              <a:rPr lang="uk-UA" dirty="0">
                <a:latin typeface="Sitka Text" pitchFamily="2" charset="0"/>
              </a:rPr>
              <a:t>фото-кіно управління (ВУФК) проіснувало майже 9 років (1922-1930) та встигло випустити понад 140 ігрових фільмів та безліч мультиплікаційних стрічок</a:t>
            </a:r>
            <a:r>
              <a:rPr lang="uk-UA" dirty="0" smtClean="0">
                <a:latin typeface="Sitka Text" pitchFamily="2" charset="0"/>
              </a:rPr>
              <a:t>. З </a:t>
            </a:r>
            <a:r>
              <a:rPr lang="uk-UA" dirty="0">
                <a:latin typeface="Sitka Text" pitchFamily="2" charset="0"/>
              </a:rPr>
              <a:t>1925 року через зміну політики російський кінематограф бере монополію на території </a:t>
            </a:r>
            <a:r>
              <a:rPr lang="uk-UA" dirty="0" smtClean="0">
                <a:latin typeface="Sitka Text" pitchFamily="2" charset="0"/>
              </a:rPr>
              <a:t>України</a:t>
            </a:r>
            <a:r>
              <a:rPr lang="uk-UA" dirty="0">
                <a:latin typeface="Sitka Text" pitchFamily="2" charset="0"/>
              </a:rPr>
              <a:t>. ВУФК мали змогу продовжити функціонувати на самофінансування, але проблема поставала у постачанні кіноплівки. Це постало на руку </a:t>
            </a:r>
            <a:r>
              <a:rPr lang="uk-UA" dirty="0" err="1" smtClean="0">
                <a:latin typeface="Sitka Text" pitchFamily="2" charset="0"/>
              </a:rPr>
              <a:t>росії</a:t>
            </a:r>
            <a:r>
              <a:rPr lang="uk-UA" dirty="0" smtClean="0">
                <a:latin typeface="Sitka Text" pitchFamily="2" charset="0"/>
              </a:rPr>
              <a:t>, </a:t>
            </a:r>
            <a:r>
              <a:rPr lang="uk-UA" dirty="0">
                <a:latin typeface="Sitka Text" pitchFamily="2" charset="0"/>
              </a:rPr>
              <a:t>адже у неї було 65% плівки.</a:t>
            </a:r>
          </a:p>
          <a:p>
            <a:pPr marL="114300" indent="0" algn="ctr" defTabSz="720000">
              <a:lnSpc>
                <a:spcPts val="2500"/>
              </a:lnSpc>
              <a:buNone/>
            </a:pPr>
            <a:r>
              <a:rPr lang="uk-UA" dirty="0">
                <a:latin typeface="Sitka Text" pitchFamily="2" charset="0"/>
              </a:rPr>
              <a:t>До 1928 року виробництво фільмів було зосереджено в Ялті, Одесі та Києві. 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6514166" y="1470520"/>
            <a:ext cx="2366695" cy="2784347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  <a:t/>
            </a:r>
            <a:br>
              <a:rPr kumimoji="0" lang="uk-UA" altLang="uk-UA" sz="1400" b="0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 Unicode MS"/>
                <a:cs typeface="Times New Roman" panose="02020603050405020304" pitchFamily="18" charset="0"/>
              </a:rPr>
            </a:b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1059125" y="336185"/>
            <a:ext cx="70652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800" b="1" i="1" dirty="0" smtClean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Олександр Довженко </a:t>
            </a:r>
            <a:r>
              <a:rPr lang="ru-RU" sz="2800" b="1" i="1" dirty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і </a:t>
            </a:r>
            <a:r>
              <a:rPr lang="ru-RU" sz="2800" b="1" i="1" dirty="0" err="1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його</a:t>
            </a:r>
            <a:r>
              <a:rPr lang="ru-RU" sz="2800" b="1" i="1" dirty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 </a:t>
            </a:r>
            <a:r>
              <a:rPr lang="ru-RU" sz="2800" b="1" i="1" dirty="0" err="1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місце</a:t>
            </a:r>
            <a:r>
              <a:rPr lang="ru-RU" sz="2800" b="1" i="1" dirty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 у </a:t>
            </a:r>
            <a:r>
              <a:rPr lang="ru-RU" sz="2800" b="1" i="1" dirty="0" err="1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світовому</a:t>
            </a:r>
            <a:r>
              <a:rPr lang="ru-RU" sz="2800" b="1" i="1" dirty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 </a:t>
            </a:r>
            <a:r>
              <a:rPr lang="ru-RU" sz="2800" b="1" i="1" dirty="0" err="1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кіномистецтві</a:t>
            </a:r>
            <a:r>
              <a:rPr lang="uk-UA" sz="2800" b="1" i="1" dirty="0" smtClean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.</a:t>
            </a:r>
            <a:endParaRPr lang="uk-UA" sz="2800" dirty="0"/>
          </a:p>
        </p:txBody>
      </p:sp>
      <p:pic>
        <p:nvPicPr>
          <p:cNvPr id="24" name="Рисунок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61" y="1336341"/>
            <a:ext cx="4904277" cy="3431888"/>
          </a:xfrm>
          <a:prstGeom prst="rect">
            <a:avLst/>
          </a:prstGeom>
        </p:spPr>
      </p:pic>
      <p:sp>
        <p:nvSpPr>
          <p:cNvPr id="40" name="Прямоугольник 39"/>
          <p:cNvSpPr/>
          <p:nvPr/>
        </p:nvSpPr>
        <p:spPr>
          <a:xfrm>
            <a:off x="2119861" y="1336341"/>
            <a:ext cx="4904277" cy="3431888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759140" y="298052"/>
            <a:ext cx="3993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i="1" dirty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Олександр Довженко.</a:t>
            </a:r>
            <a:endParaRPr lang="uk-UA" sz="2400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-89012" y="828336"/>
            <a:ext cx="5864862" cy="29777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defTabSz="720000">
              <a:lnSpc>
                <a:spcPts val="2500"/>
              </a:lnSpc>
              <a:buNone/>
            </a:pPr>
            <a:r>
              <a:rPr lang="ru-RU" dirty="0">
                <a:latin typeface="Sitka Text" pitchFamily="2" charset="0"/>
              </a:rPr>
              <a:t>	</a:t>
            </a:r>
            <a:r>
              <a:rPr lang="uk-UA" dirty="0" smtClean="0">
                <a:latin typeface="Sitka Text" pitchFamily="2" charset="0"/>
              </a:rPr>
              <a:t>Серед яскравих постатей світового кінематографа особливе місце належить Олександру Довженку (1894-1956) – видатному кінорежисерові, письменнику, художнику, фундаторові українського кіномистецтва. </a:t>
            </a:r>
          </a:p>
          <a:p>
            <a:pPr marL="114300" indent="0" defTabSz="720000">
              <a:lnSpc>
                <a:spcPts val="2500"/>
              </a:lnSpc>
              <a:buNone/>
            </a:pPr>
            <a:r>
              <a:rPr lang="uk-UA" dirty="0" smtClean="0">
                <a:latin typeface="Sitka Text" pitchFamily="2" charset="0"/>
              </a:rPr>
              <a:t>	Розпочавши трудовий шлях сільським учителем, через деякий час Довженко потрапляє на дипломатичну роботу до Польщі та Німеччини. Там він активно спілкується з представниками європейської художньої інтелігенції, бере </a:t>
            </a:r>
            <a:r>
              <a:rPr lang="uk-UA" dirty="0" err="1" smtClean="0">
                <a:latin typeface="Sitka Text" pitchFamily="2" charset="0"/>
              </a:rPr>
              <a:t>уроки</a:t>
            </a:r>
            <a:r>
              <a:rPr lang="uk-UA" dirty="0" smtClean="0">
                <a:latin typeface="Sitka Text" pitchFamily="2" charset="0"/>
              </a:rPr>
              <a:t> живопису у відомого мюнхенського професора </a:t>
            </a:r>
            <a:r>
              <a:rPr lang="uk-UA" dirty="0" err="1" smtClean="0">
                <a:latin typeface="Sitka Text" pitchFamily="2" charset="0"/>
              </a:rPr>
              <a:t>Геккеля</a:t>
            </a:r>
            <a:r>
              <a:rPr lang="uk-UA" dirty="0" smtClean="0">
                <a:latin typeface="Sitka Text" pitchFamily="2" charset="0"/>
              </a:rPr>
              <a:t>.</a:t>
            </a:r>
            <a:endParaRPr lang="uk-UA" dirty="0">
              <a:latin typeface="Sitka Text" pitchFamily="2" charset="0"/>
            </a:endParaRPr>
          </a:p>
        </p:txBody>
      </p:sp>
      <p:pic>
        <p:nvPicPr>
          <p:cNvPr id="9" name="officeArt object" descr="вставлене-зображення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19730" y="828336"/>
            <a:ext cx="3354214" cy="219115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7409054" y="3019494"/>
            <a:ext cx="16648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 smtClean="0">
                <a:latin typeface="Sitka Text" pitchFamily="2" charset="0"/>
              </a:rPr>
              <a:t>Одеська кіностудія.</a:t>
            </a:r>
            <a:endParaRPr lang="uk-UA" sz="1200" i="1" dirty="0">
              <a:latin typeface="Sitka Text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89012" y="3661068"/>
            <a:ext cx="9088287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defTabSz="720000">
              <a:lnSpc>
                <a:spcPts val="2500"/>
              </a:lnSpc>
              <a:buNone/>
            </a:pPr>
            <a:r>
              <a:rPr lang="uk-UA" dirty="0" smtClean="0">
                <a:latin typeface="Sitka Text" pitchFamily="2" charset="0"/>
              </a:rPr>
              <a:t>	Повернувшись </a:t>
            </a:r>
            <a:r>
              <a:rPr lang="uk-UA" dirty="0">
                <a:latin typeface="Sitka Text" pitchFamily="2" charset="0"/>
              </a:rPr>
              <a:t>до України, він працює художником-карикатуристом, а 1926 р. перед ним відчиняються двері Одеської кінофабрики. Саме тут починає оволодівати режисерською професією майбутній класик світового кіномистецтва.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719730" y="828336"/>
            <a:ext cx="3354214" cy="2191158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3042694" y="251293"/>
            <a:ext cx="3732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2400" b="1" i="1" dirty="0" smtClean="0">
                <a:ln w="12700">
                  <a:solidFill>
                    <a:srgbClr val="FFFFFF"/>
                  </a:solidFill>
                  <a:prstDash val="solid"/>
                </a:ln>
                <a:gradFill flip="none" rotWithShape="1">
                  <a:gsLst>
                    <a:gs pos="0">
                      <a:srgbClr val="861881">
                        <a:shade val="30000"/>
                        <a:satMod val="115000"/>
                      </a:srgbClr>
                    </a:gs>
                    <a:gs pos="50000">
                      <a:srgbClr val="861881">
                        <a:shade val="67500"/>
                        <a:satMod val="115000"/>
                      </a:srgbClr>
                    </a:gs>
                    <a:gs pos="100000">
                      <a:srgbClr val="861881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atin typeface="Montserrat" panose="020B0604020202020204" charset="-52"/>
              </a:rPr>
              <a:t>Творчість Довженка.</a:t>
            </a:r>
            <a:endParaRPr lang="uk-UA" sz="24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-1" y="590764"/>
            <a:ext cx="8744373" cy="10541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3" indent="-285750" algn="ctr" defTabSz="72000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uk-UA" dirty="0" smtClean="0">
                <a:latin typeface="Sitka Text" pitchFamily="2" charset="0"/>
              </a:rPr>
              <a:t>Ранній період творчості О. Довженка мав відверто пошуковий та експериментальний характер и зумовив появу його "учнівської трилогії": "Ягідка кохання", "Вася-реформатор" та "Сумка дипкур’єра".</a:t>
            </a:r>
            <a:endParaRPr lang="uk-UA" dirty="0">
              <a:latin typeface="Sitka Text" pitchFamily="2" charset="0"/>
            </a:endParaRPr>
          </a:p>
        </p:txBody>
      </p:sp>
      <p:pic>
        <p:nvPicPr>
          <p:cNvPr id="9" name="officeArt object" descr="вставлене-зображення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7360" y="1644898"/>
            <a:ext cx="2023654" cy="285166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0" name="officeArt object" descr="вставлене-зображення.tif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47200" y="1753537"/>
            <a:ext cx="3786368" cy="263438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1" name="officeArt object" descr="вставлене-зображення.tiff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19464" y="1705394"/>
            <a:ext cx="2389286" cy="2730674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Прямоугольник 4"/>
          <p:cNvSpPr/>
          <p:nvPr/>
        </p:nvSpPr>
        <p:spPr>
          <a:xfrm>
            <a:off x="157360" y="1644896"/>
            <a:ext cx="2023654" cy="2851665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Прямоугольник 12"/>
          <p:cNvSpPr/>
          <p:nvPr/>
        </p:nvSpPr>
        <p:spPr>
          <a:xfrm>
            <a:off x="2514265" y="1705393"/>
            <a:ext cx="2394485" cy="2730674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5247200" y="1753537"/>
            <a:ext cx="3786368" cy="2634389"/>
          </a:xfrm>
          <a:prstGeom prst="rect">
            <a:avLst/>
          </a:prstGeom>
          <a:noFill/>
          <a:ln w="12700">
            <a:solidFill>
              <a:srgbClr val="3B3B3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TextBox 14"/>
          <p:cNvSpPr txBox="1"/>
          <p:nvPr/>
        </p:nvSpPr>
        <p:spPr>
          <a:xfrm>
            <a:off x="78257" y="4496561"/>
            <a:ext cx="820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 smtClean="0">
                <a:latin typeface="Sitka Text" pitchFamily="2" charset="0"/>
              </a:rPr>
              <a:t>1926р.</a:t>
            </a:r>
            <a:endParaRPr lang="uk-UA" sz="1200" i="1" dirty="0">
              <a:latin typeface="Sitka Text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301234" y="4496561"/>
            <a:ext cx="820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 smtClean="0">
                <a:latin typeface="Sitka Text" pitchFamily="2" charset="0"/>
              </a:rPr>
              <a:t>1926р.</a:t>
            </a:r>
            <a:endParaRPr lang="uk-UA" sz="1200" i="1" dirty="0">
              <a:latin typeface="Sitka Text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34099" y="4428827"/>
            <a:ext cx="8205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1200" i="1" dirty="0" smtClean="0">
                <a:latin typeface="Sitka Text" pitchFamily="2" charset="0"/>
              </a:rPr>
              <a:t>1927р.</a:t>
            </a:r>
            <a:endParaRPr lang="uk-UA" sz="1200" i="1" dirty="0">
              <a:latin typeface="Sitka Tex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486802" y="281578"/>
            <a:ext cx="7808582" cy="4580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3" indent="-285750" algn="ctr" defTabSz="720000">
              <a:lnSpc>
                <a:spcPts val="2500"/>
              </a:lnSpc>
              <a:buFont typeface="Wingdings" panose="05000000000000000000" pitchFamily="2" charset="2"/>
              <a:buChar char="Ø"/>
            </a:pPr>
            <a:r>
              <a:rPr lang="uk-UA" dirty="0">
                <a:latin typeface="Sitka Text" pitchFamily="2" charset="0"/>
              </a:rPr>
              <a:t>Всесвітньо відомим </a:t>
            </a:r>
            <a:r>
              <a:rPr lang="uk-UA" dirty="0" smtClean="0">
                <a:latin typeface="Sitka Text" pitchFamily="2" charset="0"/>
              </a:rPr>
              <a:t>Довженка </a:t>
            </a:r>
            <a:r>
              <a:rPr lang="uk-UA" dirty="0">
                <a:latin typeface="Sitka Text" pitchFamily="2" charset="0"/>
              </a:rPr>
              <a:t>робить другий період його творчості, коли майстер створює три </a:t>
            </a:r>
            <a:r>
              <a:rPr lang="uk-UA" dirty="0" smtClean="0">
                <a:latin typeface="Sitka Text" pitchFamily="2" charset="0"/>
              </a:rPr>
              <a:t>геніальні німі </a:t>
            </a:r>
            <a:r>
              <a:rPr lang="uk-UA" dirty="0">
                <a:latin typeface="Sitka Text" pitchFamily="2" charset="0"/>
              </a:rPr>
              <a:t>фільми – "Звенигору" (1928), "Арсенал</a:t>
            </a:r>
            <a:r>
              <a:rPr lang="uk-UA" dirty="0" smtClean="0">
                <a:latin typeface="Sitka Text" pitchFamily="2" charset="0"/>
              </a:rPr>
              <a:t>" </a:t>
            </a:r>
            <a:r>
              <a:rPr lang="uk-UA" dirty="0">
                <a:latin typeface="Sitka Text" pitchFamily="2" charset="0"/>
              </a:rPr>
              <a:t>(1929) та "Землю" (1930). В основу цих стрічок покладено різний матеріал – давньослов'янську легенду про дивні скарби, заховані у чарівній горі ("Звенигора"), повстання робітників на київському заводі ("Арсенал"), колективізацію в Україні ("Земля"), – що став темою фільмів і виконав функцію їх зовнішньої оболонки. Фільми об'єднує спільна ідея – авторська думка режисера про невідривність людського життя від природи, землі, Батьківщини. Метафоричним утіленням цього зв'язку став образ славнозвісного довженківського Діда, який нагадує нам </a:t>
            </a:r>
            <a:r>
              <a:rPr lang="uk-UA" dirty="0" smtClean="0">
                <a:latin typeface="Sitka Text" pitchFamily="2" charset="0"/>
              </a:rPr>
              <a:t>про </a:t>
            </a:r>
            <a:r>
              <a:rPr lang="uk-UA" dirty="0">
                <a:latin typeface="Sitka Text" pitchFamily="2" charset="0"/>
              </a:rPr>
              <a:t>важливість зв'язку з </a:t>
            </a:r>
            <a:r>
              <a:rPr lang="uk-UA" dirty="0" smtClean="0">
                <a:latin typeface="Sitka Text" pitchFamily="2" charset="0"/>
              </a:rPr>
              <a:t>минулим </a:t>
            </a:r>
            <a:r>
              <a:rPr lang="uk-UA" dirty="0">
                <a:latin typeface="Sitka Text" pitchFamily="2" charset="0"/>
              </a:rPr>
              <a:t>– необхідність дотримуватися </a:t>
            </a:r>
            <a:r>
              <a:rPr lang="uk-UA" dirty="0" smtClean="0">
                <a:latin typeface="Sitka Text" pitchFamily="2" charset="0"/>
              </a:rPr>
              <a:t>традицій, </a:t>
            </a:r>
            <a:r>
              <a:rPr lang="uk-UA" dirty="0">
                <a:latin typeface="Sitka Text" pitchFamily="2" charset="0"/>
              </a:rPr>
              <a:t>адже без них неможливе сьогодення і майбутнє. Уперше Дід з'являється на екрані у "Звенигорі"' – метафоричній </a:t>
            </a:r>
            <a:r>
              <a:rPr lang="uk-UA" dirty="0" err="1" smtClean="0">
                <a:latin typeface="Sitka Text" pitchFamily="2" charset="0"/>
              </a:rPr>
              <a:t>кінооповіді</a:t>
            </a:r>
            <a:r>
              <a:rPr lang="uk-UA" dirty="0" smtClean="0">
                <a:latin typeface="Sitka Text" pitchFamily="2" charset="0"/>
              </a:rPr>
              <a:t> </a:t>
            </a:r>
            <a:r>
              <a:rPr lang="uk-UA" dirty="0">
                <a:latin typeface="Sitka Text" pitchFamily="2" charset="0"/>
              </a:rPr>
              <a:t>про історію України від варягів до Першої світової війни; відходить </a:t>
            </a:r>
            <a:r>
              <a:rPr lang="uk-UA" dirty="0" smtClean="0">
                <a:latin typeface="Sitka Text" pitchFamily="2" charset="0"/>
              </a:rPr>
              <a:t>на </a:t>
            </a:r>
            <a:r>
              <a:rPr lang="ru-RU" dirty="0" err="1">
                <a:latin typeface="Sitka Text" pitchFamily="2" charset="0"/>
              </a:rPr>
              <a:t>другий</a:t>
            </a:r>
            <a:r>
              <a:rPr lang="ru-RU" dirty="0">
                <a:latin typeface="Sitka Text" pitchFamily="2" charset="0"/>
              </a:rPr>
              <a:t> план в "</a:t>
            </a:r>
            <a:r>
              <a:rPr lang="ru-RU" dirty="0" err="1">
                <a:latin typeface="Sitka Text" pitchFamily="2" charset="0"/>
              </a:rPr>
              <a:t>Арсеналі</a:t>
            </a:r>
            <a:r>
              <a:rPr lang="ru-RU" dirty="0">
                <a:latin typeface="Sitka Text" pitchFamily="2" charset="0"/>
              </a:rPr>
              <a:t>" і на всю силу </a:t>
            </a:r>
            <a:r>
              <a:rPr lang="ru-RU" dirty="0" err="1">
                <a:latin typeface="Sitka Text" pitchFamily="2" charset="0"/>
              </a:rPr>
              <a:t>заявляє</a:t>
            </a:r>
            <a:r>
              <a:rPr lang="ru-RU" dirty="0">
                <a:latin typeface="Sitka Text" pitchFamily="2" charset="0"/>
              </a:rPr>
              <a:t> про себе в «</a:t>
            </a:r>
            <a:r>
              <a:rPr lang="ru-RU" dirty="0" err="1">
                <a:latin typeface="Sitka Text" pitchFamily="2" charset="0"/>
              </a:rPr>
              <a:t>Землі</a:t>
            </a:r>
            <a:r>
              <a:rPr lang="ru-RU" dirty="0">
                <a:latin typeface="Sitka Text" pitchFamily="2" charset="0"/>
              </a:rPr>
              <a:t>».</a:t>
            </a:r>
            <a:endParaRPr lang="uk-UA" dirty="0">
              <a:latin typeface="Sitka Text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3E0ED"/>
      </a:lt1>
      <a:dk2>
        <a:srgbClr val="000000"/>
      </a:dk2>
      <a:lt2>
        <a:srgbClr val="F3E0ED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962</Words>
  <Application>Microsoft Office PowerPoint</Application>
  <PresentationFormat>Экран (16:9)</PresentationFormat>
  <Paragraphs>43</Paragraphs>
  <Slides>15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7" baseType="lpstr">
      <vt:lpstr>Montserrat</vt:lpstr>
      <vt:lpstr>Crimson Text</vt:lpstr>
      <vt:lpstr>Arial Unicode MS</vt:lpstr>
      <vt:lpstr>Lato</vt:lpstr>
      <vt:lpstr>Vidaloka</vt:lpstr>
      <vt:lpstr>Sitka Text</vt:lpstr>
      <vt:lpstr>Montserrat Medium</vt:lpstr>
      <vt:lpstr>Wingdings</vt:lpstr>
      <vt:lpstr>Arial</vt:lpstr>
      <vt:lpstr>Merriweather Light</vt:lpstr>
      <vt:lpstr>Times New Roman</vt:lpstr>
      <vt:lpstr>Minimalist Business Slides XL by Slidesgo</vt:lpstr>
      <vt:lpstr>Початки кіномистецтва в Україні. О. Довженко.</vt:lpstr>
      <vt:lpstr>Виникнення кіно в Україні.</vt:lpstr>
      <vt:lpstr>Розвиток кіно в Україні.</vt:lpstr>
      <vt:lpstr>Українське кіномистецтво за кордоном.</vt:lpstr>
      <vt:lpstr>Всеукраїнське фотокіноуправління.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Висновки.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Початки кіномистецтва в Україні.</dc:title>
  <cp:lastModifiedBy>thgjm</cp:lastModifiedBy>
  <cp:revision>22</cp:revision>
  <dcterms:modified xsi:type="dcterms:W3CDTF">2024-03-28T21:45:46Z</dcterms:modified>
</cp:coreProperties>
</file>